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21"/>
  </p:notesMasterIdLst>
  <p:sldIdLst>
    <p:sldId id="256" r:id="rId2"/>
    <p:sldId id="283" r:id="rId3"/>
    <p:sldId id="260" r:id="rId4"/>
    <p:sldId id="267" r:id="rId5"/>
    <p:sldId id="274" r:id="rId6"/>
    <p:sldId id="265" r:id="rId7"/>
    <p:sldId id="279" r:id="rId8"/>
    <p:sldId id="271" r:id="rId9"/>
    <p:sldId id="287" r:id="rId10"/>
    <p:sldId id="276" r:id="rId11"/>
    <p:sldId id="282" r:id="rId12"/>
    <p:sldId id="264" r:id="rId13"/>
    <p:sldId id="272" r:id="rId14"/>
    <p:sldId id="286" r:id="rId15"/>
    <p:sldId id="273" r:id="rId16"/>
    <p:sldId id="281" r:id="rId17"/>
    <p:sldId id="280" r:id="rId18"/>
    <p:sldId id="284" r:id="rId19"/>
    <p:sldId id="285" r:id="rId20"/>
  </p:sldIdLst>
  <p:sldSz cx="9144000" cy="5143500" type="screen16x9"/>
  <p:notesSz cx="6858000" cy="9144000"/>
  <p:embeddedFontLst>
    <p:embeddedFont>
      <p:font typeface="Helvetica Neue" panose="02000503000000020004" pitchFamily="2" charset="0"/>
      <p:regular r:id="rId22"/>
      <p:bold r:id="rId23"/>
      <p:italic r:id="rId24"/>
      <p:boldItalic r:id="rId25"/>
    </p:embeddedFont>
    <p:embeddedFont>
      <p:font typeface="Lato" panose="020F0502020204030203" pitchFamily="34" charset="0"/>
      <p:regular r:id="rId26"/>
      <p:bold r:id="rId27"/>
      <p:italic r:id="rId28"/>
      <p:boldItalic r:id="rId29"/>
    </p:embeddedFont>
    <p:embeddedFont>
      <p:font typeface="Lora" pitchFamily="2" charset="77"/>
      <p:regular r:id="rId30"/>
      <p:bold r:id="rId31"/>
      <p:italic r:id="rId32"/>
      <p:boldItalic r:id="rId33"/>
    </p:embeddedFont>
    <p:embeddedFont>
      <p:font typeface="Merriweather" pitchFamily="2" charset="77"/>
      <p:regular r:id="rId34"/>
      <p:bold r:id="rId35"/>
      <p:italic r:id="rId36"/>
      <p:boldItalic r:id="rId37"/>
    </p:embeddedFont>
    <p:embeddedFont>
      <p:font typeface="Raleway" pitchFamily="2" charset="77"/>
      <p:regular r:id="rId38"/>
      <p:bold r:id="rId39"/>
      <p:italic r:id="rId40"/>
      <p:boldItalic r:id="rId41"/>
    </p:embeddedFont>
    <p:embeddedFont>
      <p:font typeface="Roboto"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Stile medio 3 - Color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4577"/>
  </p:normalViewPr>
  <p:slideViewPr>
    <p:cSldViewPr snapToGrid="0">
      <p:cViewPr varScale="1">
        <p:scale>
          <a:sx n="111" d="100"/>
          <a:sy n="111" d="100"/>
        </p:scale>
        <p:origin x="200" y="592"/>
      </p:cViewPr>
      <p:guideLst>
        <p:guide orient="horz" pos="1620"/>
        <p:guide pos="2880"/>
      </p:guideLst>
    </p:cSldViewPr>
  </p:slideViewPr>
  <p:outlineViewPr>
    <p:cViewPr>
      <p:scale>
        <a:sx n="33" d="100"/>
        <a:sy n="33" d="100"/>
      </p:scale>
      <p:origin x="0" y="-15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solidFill>
                  <a:srgbClr val="000000"/>
                </a:solidFill>
                <a:effectLst/>
                <a:latin typeface="Times"/>
              </a:rPr>
              <a:t>infine con l’obbiettivo di valutare se un attaccante avendo accesso alle conoscenze </a:t>
            </a:r>
            <a:r>
              <a:rPr lang="it-IT" dirty="0" err="1">
                <a:solidFill>
                  <a:srgbClr val="000000"/>
                </a:solidFill>
                <a:effectLst/>
                <a:latin typeface="Times"/>
              </a:rPr>
              <a:t>fonrite</a:t>
            </a:r>
            <a:r>
              <a:rPr lang="it-IT" dirty="0">
                <a:solidFill>
                  <a:srgbClr val="000000"/>
                </a:solidFill>
                <a:effectLst/>
                <a:latin typeface="Times"/>
              </a:rPr>
              <a:t> da un </a:t>
            </a:r>
            <a:r>
              <a:rPr lang="it-IT" dirty="0" err="1">
                <a:solidFill>
                  <a:srgbClr val="000000"/>
                </a:solidFill>
                <a:effectLst/>
                <a:latin typeface="Times"/>
              </a:rPr>
              <a:t>explainability</a:t>
            </a:r>
            <a:r>
              <a:rPr lang="it-IT" dirty="0">
                <a:solidFill>
                  <a:srgbClr val="000000"/>
                </a:solidFill>
                <a:effectLst/>
                <a:latin typeface="Times"/>
              </a:rPr>
              <a:t> possa rendere i suoi attacchi </a:t>
            </a:r>
            <a:r>
              <a:rPr lang="it-IT" dirty="0" err="1">
                <a:solidFill>
                  <a:srgbClr val="000000"/>
                </a:solidFill>
                <a:effectLst/>
                <a:latin typeface="Times"/>
              </a:rPr>
              <a:t>piu</a:t>
            </a:r>
            <a:r>
              <a:rPr lang="it-IT" dirty="0">
                <a:solidFill>
                  <a:srgbClr val="000000"/>
                </a:solidFill>
                <a:effectLst/>
                <a:latin typeface="Times"/>
              </a:rPr>
              <a:t> efficaci rispetto altri attacchi già presenti in </a:t>
            </a:r>
            <a:r>
              <a:rPr lang="it-IT" dirty="0" err="1">
                <a:solidFill>
                  <a:srgbClr val="000000"/>
                </a:solidFill>
                <a:effectLst/>
                <a:latin typeface="Times"/>
              </a:rPr>
              <a:t>lettearura</a:t>
            </a:r>
            <a:r>
              <a:rPr lang="it-IT" dirty="0">
                <a:solidFill>
                  <a:srgbClr val="000000"/>
                </a:solidFill>
                <a:effectLst/>
                <a:latin typeface="Times"/>
              </a:rPr>
              <a:t>, in questa diapositiva l’andamento della </a:t>
            </a:r>
            <a:r>
              <a:rPr lang="it-IT" dirty="0" err="1">
                <a:solidFill>
                  <a:srgbClr val="000000"/>
                </a:solidFill>
                <a:effectLst/>
                <a:latin typeface="Times"/>
              </a:rPr>
              <a:t>detection</a:t>
            </a:r>
            <a:r>
              <a:rPr lang="it-IT" dirty="0">
                <a:solidFill>
                  <a:srgbClr val="000000"/>
                </a:solidFill>
                <a:effectLst/>
                <a:latin typeface="Times"/>
              </a:rPr>
              <a:t> rate del sistema in risposta a 3 differenti attacchi.</a:t>
            </a:r>
          </a:p>
          <a:p>
            <a:endParaRPr lang="it-IT" dirty="0">
              <a:solidFill>
                <a:srgbClr val="000000"/>
              </a:solidFill>
              <a:effectLst/>
              <a:latin typeface="Times"/>
            </a:endParaRPr>
          </a:p>
          <a:p>
            <a:r>
              <a:rPr lang="it-IT" dirty="0">
                <a:solidFill>
                  <a:srgbClr val="000000"/>
                </a:solidFill>
                <a:effectLst/>
                <a:latin typeface="Times"/>
              </a:rPr>
              <a:t>i primi due corrispondono agli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structural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descritti pocanzi, mentre il terzo consiste in un </a:t>
            </a:r>
            <a:r>
              <a:rPr lang="it-IT" dirty="0" err="1">
                <a:solidFill>
                  <a:srgbClr val="000000"/>
                </a:solidFill>
                <a:effectLst/>
                <a:latin typeface="Times"/>
              </a:rPr>
              <a:t>standrad</a:t>
            </a:r>
            <a:r>
              <a:rPr lang="it-IT" dirty="0">
                <a:solidFill>
                  <a:srgbClr val="000000"/>
                </a:solidFill>
                <a:effectLst/>
                <a:latin typeface="Times"/>
              </a:rPr>
              <a:t> </a:t>
            </a:r>
            <a:r>
              <a:rPr lang="it-IT" dirty="0" err="1">
                <a:solidFill>
                  <a:srgbClr val="000000"/>
                </a:solidFill>
                <a:effectLst/>
                <a:latin typeface="Times"/>
              </a:rPr>
              <a:t>structural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chiamato cosi poiché viene applicato senza l’ausilio di un </a:t>
            </a:r>
            <a:r>
              <a:rPr lang="it-IT" dirty="0" err="1">
                <a:solidFill>
                  <a:srgbClr val="000000"/>
                </a:solidFill>
                <a:effectLst/>
                <a:latin typeface="Times"/>
              </a:rPr>
              <a:t>alg</a:t>
            </a:r>
            <a:r>
              <a:rPr lang="it-IT" dirty="0">
                <a:solidFill>
                  <a:srgbClr val="000000"/>
                </a:solidFill>
                <a:effectLst/>
                <a:latin typeface="Times"/>
              </a:rPr>
              <a:t> di </a:t>
            </a:r>
            <a:r>
              <a:rPr lang="it-IT" dirty="0" err="1">
                <a:solidFill>
                  <a:srgbClr val="000000"/>
                </a:solidFill>
                <a:effectLst/>
                <a:latin typeface="Times"/>
              </a:rPr>
              <a:t>explainability</a:t>
            </a:r>
            <a:r>
              <a:rPr lang="it-IT" dirty="0">
                <a:solidFill>
                  <a:srgbClr val="000000"/>
                </a:solidFill>
                <a:effectLst/>
                <a:latin typeface="Times"/>
              </a:rPr>
              <a:t>.</a:t>
            </a:r>
            <a:br>
              <a:rPr lang="it-IT" dirty="0">
                <a:solidFill>
                  <a:srgbClr val="000000"/>
                </a:solidFill>
                <a:effectLst/>
                <a:latin typeface="Times"/>
              </a:rPr>
            </a:br>
            <a:endParaRPr lang="it-IT" dirty="0">
              <a:solidFill>
                <a:srgbClr val="000000"/>
              </a:solidFill>
              <a:effectLst/>
              <a:latin typeface="Times"/>
            </a:endParaRPr>
          </a:p>
          <a:p>
            <a:r>
              <a:rPr lang="it-IT" dirty="0">
                <a:solidFill>
                  <a:srgbClr val="000000"/>
                </a:solidFill>
                <a:effectLst/>
                <a:latin typeface="Times"/>
              </a:rPr>
              <a:t>Osservando i risultati si dimostra che gli ESA,, influenzano drasticamente le prestazioni del sistema di rilevamento portandolo a livelli inadeguati per l’utilizzo in contesti reali.  RISPETTO INVECE ad un attacco standard che viene eseguito in modo casuale e senza la conoscenza di quali siano gli indirizzi </a:t>
            </a:r>
            <a:r>
              <a:rPr lang="it-IT" dirty="0" err="1">
                <a:solidFill>
                  <a:srgbClr val="000000"/>
                </a:solidFill>
                <a:effectLst/>
                <a:latin typeface="Times"/>
              </a:rPr>
              <a:t>ip</a:t>
            </a:r>
            <a:r>
              <a:rPr lang="it-IT" dirty="0">
                <a:solidFill>
                  <a:srgbClr val="000000"/>
                </a:solidFill>
                <a:effectLst/>
                <a:latin typeface="Times"/>
              </a:rPr>
              <a:t> malevoli noti come cruciali. </a:t>
            </a:r>
          </a:p>
          <a:p>
            <a:endParaRPr lang="it-IT" dirty="0">
              <a:solidFill>
                <a:srgbClr val="000000"/>
              </a:solidFill>
              <a:effectLst/>
              <a:latin typeface="Times"/>
            </a:endParaRPr>
          </a:p>
        </p:txBody>
      </p:sp>
    </p:spTree>
    <p:extLst>
      <p:ext uri="{BB962C8B-B14F-4D97-AF65-F5344CB8AC3E}">
        <p14:creationId xmlns:p14="http://schemas.microsoft.com/office/powerpoint/2010/main" val="2885556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solidFill>
                  <a:srgbClr val="000000"/>
                </a:solidFill>
                <a:effectLst/>
                <a:latin typeface="Times"/>
              </a:rPr>
              <a:t>Questa campagna sperimentale dunque dimostra</a:t>
            </a:r>
          </a:p>
          <a:p>
            <a:endParaRPr lang="it-IT" dirty="0">
              <a:solidFill>
                <a:srgbClr val="000000"/>
              </a:solidFill>
              <a:effectLst/>
              <a:latin typeface="Times"/>
            </a:endParaRPr>
          </a:p>
          <a:p>
            <a:r>
              <a:rPr lang="it-IT" dirty="0">
                <a:solidFill>
                  <a:srgbClr val="000000"/>
                </a:solidFill>
                <a:effectLst/>
                <a:latin typeface="Times"/>
              </a:rPr>
              <a:t>Con il suo 1 CONTRIBUTO </a:t>
            </a:r>
          </a:p>
          <a:p>
            <a:r>
              <a:rPr lang="it-IT" dirty="0">
                <a:solidFill>
                  <a:srgbClr val="000000"/>
                </a:solidFill>
                <a:effectLst/>
                <a:latin typeface="Times"/>
              </a:rPr>
              <a:t> l’efficacia dell’EXPLAINABLE AI, per la prima volta impiegata per NIDS basato su Graph </a:t>
            </a:r>
            <a:r>
              <a:rPr lang="it-IT" dirty="0" err="1">
                <a:solidFill>
                  <a:srgbClr val="000000"/>
                </a:solidFill>
                <a:effectLst/>
                <a:latin typeface="Times"/>
              </a:rPr>
              <a:t>neural</a:t>
            </a:r>
            <a:r>
              <a:rPr lang="it-IT" dirty="0">
                <a:solidFill>
                  <a:srgbClr val="000000"/>
                </a:solidFill>
                <a:effectLst/>
                <a:latin typeface="Times"/>
              </a:rPr>
              <a:t> network. </a:t>
            </a:r>
          </a:p>
          <a:p>
            <a:endParaRPr lang="it-IT" dirty="0">
              <a:solidFill>
                <a:srgbClr val="000000"/>
              </a:solidFill>
              <a:effectLst/>
              <a:latin typeface="Times"/>
            </a:endParaRPr>
          </a:p>
          <a:p>
            <a:r>
              <a:rPr lang="it-IT" dirty="0">
                <a:solidFill>
                  <a:srgbClr val="000000"/>
                </a:solidFill>
                <a:effectLst/>
                <a:latin typeface="Times"/>
              </a:rPr>
              <a:t>E con il SECONDO CONTRIBUTO:</a:t>
            </a:r>
          </a:p>
          <a:p>
            <a:r>
              <a:rPr lang="it-IT" dirty="0">
                <a:solidFill>
                  <a:srgbClr val="000000"/>
                </a:solidFill>
                <a:effectLst/>
                <a:latin typeface="Times"/>
              </a:rPr>
              <a:t>Risponde alle </a:t>
            </a:r>
            <a:r>
              <a:rPr lang="it-IT" dirty="0" err="1">
                <a:solidFill>
                  <a:srgbClr val="000000"/>
                </a:solidFill>
                <a:effectLst/>
                <a:latin typeface="Times"/>
              </a:rPr>
              <a:t>esgienze</a:t>
            </a:r>
            <a:r>
              <a:rPr lang="it-IT" dirty="0">
                <a:solidFill>
                  <a:srgbClr val="000000"/>
                </a:solidFill>
                <a:effectLst/>
                <a:latin typeface="Times"/>
              </a:rPr>
              <a:t> delle </a:t>
            </a:r>
            <a:r>
              <a:rPr lang="it-IT" dirty="0" err="1">
                <a:solidFill>
                  <a:srgbClr val="000000"/>
                </a:solidFill>
                <a:effectLst/>
                <a:latin typeface="Times"/>
              </a:rPr>
              <a:t>limitioni</a:t>
            </a:r>
            <a:r>
              <a:rPr lang="it-IT" dirty="0">
                <a:solidFill>
                  <a:srgbClr val="000000"/>
                </a:solidFill>
                <a:effectLst/>
                <a:latin typeface="Times"/>
              </a:rPr>
              <a:t> in letteratura riguardo l’assenza di un metodo di valutazione per </a:t>
            </a:r>
            <a:r>
              <a:rPr lang="it-IT" dirty="0" err="1">
                <a:solidFill>
                  <a:srgbClr val="000000"/>
                </a:solidFill>
                <a:effectLst/>
                <a:latin typeface="Times"/>
              </a:rPr>
              <a:t>confrotale</a:t>
            </a:r>
            <a:r>
              <a:rPr lang="it-IT" dirty="0">
                <a:solidFill>
                  <a:srgbClr val="000000"/>
                </a:solidFill>
                <a:effectLst/>
                <a:latin typeface="Times"/>
              </a:rPr>
              <a:t> gli </a:t>
            </a:r>
            <a:r>
              <a:rPr lang="it-IT" dirty="0" err="1">
                <a:solidFill>
                  <a:srgbClr val="000000"/>
                </a:solidFill>
                <a:effectLst/>
                <a:latin typeface="Times"/>
              </a:rPr>
              <a:t>alg</a:t>
            </a:r>
            <a:r>
              <a:rPr lang="it-IT" dirty="0">
                <a:solidFill>
                  <a:srgbClr val="000000"/>
                </a:solidFill>
                <a:effectLst/>
                <a:latin typeface="Times"/>
              </a:rPr>
              <a:t>.</a:t>
            </a:r>
          </a:p>
          <a:p>
            <a:endParaRPr lang="it-IT" dirty="0">
              <a:solidFill>
                <a:srgbClr val="000000"/>
              </a:solidFill>
              <a:effectLst/>
              <a:latin typeface="Times"/>
            </a:endParaRPr>
          </a:p>
          <a:p>
            <a:r>
              <a:rPr lang="it-IT" dirty="0">
                <a:solidFill>
                  <a:srgbClr val="000000"/>
                </a:solidFill>
                <a:effectLst/>
                <a:latin typeface="Times"/>
              </a:rPr>
              <a:t>IL METODO PROPOSTO è STATO DUNQUE IN GRADO SIA DI DIMOSTRARE</a:t>
            </a:r>
          </a:p>
          <a:p>
            <a:r>
              <a:rPr lang="it-IT" dirty="0">
                <a:solidFill>
                  <a:srgbClr val="000000"/>
                </a:solidFill>
                <a:effectLst/>
                <a:latin typeface="Times"/>
              </a:rPr>
              <a:t>SIA DI </a:t>
            </a:r>
          </a:p>
          <a:p>
            <a:r>
              <a:rPr lang="it-IT" dirty="0">
                <a:solidFill>
                  <a:srgbClr val="000000"/>
                </a:solidFill>
                <a:effectLst/>
                <a:latin typeface="Times"/>
              </a:rPr>
              <a:t>MA  INFINE ANCHE DI DIMOSTRAR CHE GLI ESA &gt; ATTACCHI IN LETTEARUTA</a:t>
            </a:r>
          </a:p>
        </p:txBody>
      </p:sp>
    </p:spTree>
    <p:extLst>
      <p:ext uri="{BB962C8B-B14F-4D97-AF65-F5344CB8AC3E}">
        <p14:creationId xmlns:p14="http://schemas.microsoft.com/office/powerpoint/2010/main" val="3128065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6eede5f3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6eede5f3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Devi dire da qualche parte che superano lo stato dell’arte </a:t>
            </a:r>
            <a:endParaRPr lang="it-IT" dirty="0"/>
          </a:p>
        </p:txBody>
      </p:sp>
    </p:spTree>
    <p:extLst>
      <p:ext uri="{BB962C8B-B14F-4D97-AF65-F5344CB8AC3E}">
        <p14:creationId xmlns:p14="http://schemas.microsoft.com/office/powerpoint/2010/main" val="202235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solidFill>
                  <a:srgbClr val="000000"/>
                </a:solidFill>
                <a:effectLst/>
                <a:latin typeface="Times"/>
              </a:rPr>
              <a:t>Come discusso in fase di progettazione, in questa diapositiva vengono confrontati gli </a:t>
            </a:r>
            <a:r>
              <a:rPr lang="it-IT" dirty="0" err="1">
                <a:solidFill>
                  <a:srgbClr val="000000"/>
                </a:solidFill>
                <a:effectLst/>
                <a:latin typeface="Times"/>
              </a:rPr>
              <a:t>algortimi</a:t>
            </a:r>
            <a:r>
              <a:rPr lang="it-IT" dirty="0">
                <a:solidFill>
                  <a:srgbClr val="000000"/>
                </a:solidFill>
                <a:effectLst/>
                <a:latin typeface="Times"/>
              </a:rPr>
              <a:t> attraverso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structural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le tabelle riportano infatti le prestazioni di un sistema di network </a:t>
            </a:r>
            <a:r>
              <a:rPr lang="it-IT" dirty="0" err="1">
                <a:solidFill>
                  <a:srgbClr val="000000"/>
                </a:solidFill>
                <a:effectLst/>
                <a:latin typeface="Times"/>
              </a:rPr>
              <a:t>intrusion</a:t>
            </a:r>
            <a:r>
              <a:rPr lang="it-IT" dirty="0">
                <a:solidFill>
                  <a:srgbClr val="000000"/>
                </a:solidFill>
                <a:effectLst/>
                <a:latin typeface="Times"/>
              </a:rPr>
              <a:t> </a:t>
            </a:r>
            <a:r>
              <a:rPr lang="it-IT" dirty="0" err="1">
                <a:solidFill>
                  <a:srgbClr val="000000"/>
                </a:solidFill>
                <a:effectLst/>
                <a:latin typeface="Times"/>
              </a:rPr>
              <a:t>detection</a:t>
            </a:r>
            <a:r>
              <a:rPr lang="it-IT" dirty="0">
                <a:solidFill>
                  <a:srgbClr val="000000"/>
                </a:solidFill>
                <a:effectLst/>
                <a:latin typeface="Times"/>
              </a:rPr>
              <a:t> contro 4 differenti attacchi, considerando i valori di recall, </a:t>
            </a:r>
            <a:r>
              <a:rPr lang="it-IT" dirty="0" err="1">
                <a:solidFill>
                  <a:srgbClr val="000000"/>
                </a:solidFill>
                <a:effectLst/>
                <a:latin typeface="Times"/>
              </a:rPr>
              <a:t>precision</a:t>
            </a:r>
            <a:r>
              <a:rPr lang="it-IT" dirty="0">
                <a:solidFill>
                  <a:srgbClr val="000000"/>
                </a:solidFill>
                <a:effectLst/>
                <a:latin typeface="Times"/>
              </a:rPr>
              <a:t> e f1 score del sistema attaccato. Questi valori sono calcolati considerando una quantità crescente nuovi flussi di rete positivi, </a:t>
            </a:r>
            <a:r>
              <a:rPr lang="it-IT" b="1" dirty="0">
                <a:solidFill>
                  <a:srgbClr val="000000"/>
                </a:solidFill>
                <a:effectLst/>
                <a:latin typeface="Times"/>
              </a:rPr>
              <a:t>originati dagli indirizzi IP malevoli appartenenti ai </a:t>
            </a:r>
            <a:r>
              <a:rPr lang="it-IT" b="1" dirty="0" err="1">
                <a:solidFill>
                  <a:srgbClr val="000000"/>
                </a:solidFill>
                <a:effectLst/>
                <a:latin typeface="Times"/>
              </a:rPr>
              <a:t>netflow</a:t>
            </a:r>
            <a:r>
              <a:rPr lang="it-IT" b="1" dirty="0">
                <a:solidFill>
                  <a:srgbClr val="000000"/>
                </a:solidFill>
                <a:effectLst/>
                <a:latin typeface="Times"/>
              </a:rPr>
              <a:t> più importanti</a:t>
            </a:r>
            <a:r>
              <a:rPr lang="it-IT" dirty="0">
                <a:solidFill>
                  <a:srgbClr val="000000"/>
                </a:solidFill>
                <a:effectLst/>
                <a:latin typeface="Times"/>
              </a:rPr>
              <a:t>, INDICATI DALLA COLONNA AMOUNT.</a:t>
            </a:r>
          </a:p>
          <a:p>
            <a:endParaRPr lang="it-IT" dirty="0">
              <a:solidFill>
                <a:srgbClr val="000000"/>
              </a:solidFill>
              <a:effectLst/>
              <a:latin typeface="Times"/>
            </a:endParaRPr>
          </a:p>
          <a:p>
            <a:r>
              <a:rPr lang="it-IT" dirty="0">
                <a:solidFill>
                  <a:srgbClr val="000000"/>
                </a:solidFill>
                <a:effectLst/>
                <a:latin typeface="Times"/>
              </a:rPr>
              <a:t>Questi esperimenti dimostrano che sebbene ci sia un CALO DELLE PRESTAZIONI SIMILI, gli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strcutural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basati su GNNEXPLAINER  e </a:t>
            </a:r>
            <a:r>
              <a:rPr lang="it-IT" dirty="0" err="1">
                <a:solidFill>
                  <a:srgbClr val="000000"/>
                </a:solidFill>
                <a:effectLst/>
                <a:latin typeface="Times"/>
              </a:rPr>
              <a:t>graphmask</a:t>
            </a:r>
            <a:r>
              <a:rPr lang="it-IT" dirty="0">
                <a:solidFill>
                  <a:srgbClr val="000000"/>
                </a:solidFill>
                <a:effectLst/>
                <a:latin typeface="Times"/>
              </a:rPr>
              <a:t> si distinguono per un impatto più marcato sulle prestazioni del sistema.</a:t>
            </a:r>
            <a:br>
              <a:rPr lang="it-IT" dirty="0">
                <a:solidFill>
                  <a:srgbClr val="000000"/>
                </a:solidFill>
                <a:effectLst/>
                <a:latin typeface="Times"/>
              </a:rPr>
            </a:br>
            <a:endParaRPr lang="it-IT" dirty="0">
              <a:solidFill>
                <a:srgbClr val="000000"/>
              </a:solidFill>
              <a:effectLst/>
              <a:latin typeface="Times"/>
            </a:endParaRPr>
          </a:p>
          <a:p>
            <a:r>
              <a:rPr lang="it-IT" b="1" dirty="0">
                <a:solidFill>
                  <a:srgbClr val="000000"/>
                </a:solidFill>
                <a:effectLst/>
                <a:latin typeface="Times"/>
              </a:rPr>
              <a:t>Pertanto, la maggiore riduzione delle prestazioni può essere interpretata come un’indicazione dell’accuratezza delle spiegazioni fornite da GNNExplainer e </a:t>
            </a:r>
            <a:r>
              <a:rPr lang="it-IT" b="1" dirty="0" err="1">
                <a:solidFill>
                  <a:srgbClr val="000000"/>
                </a:solidFill>
                <a:effectLst/>
                <a:latin typeface="Times"/>
              </a:rPr>
              <a:t>graphmask</a:t>
            </a:r>
            <a:r>
              <a:rPr lang="it-IT" b="1" dirty="0">
                <a:solidFill>
                  <a:srgbClr val="000000"/>
                </a:solidFill>
                <a:effectLst/>
                <a:latin typeface="Times"/>
              </a:rPr>
              <a:t>, rendendoli gli </a:t>
            </a:r>
            <a:r>
              <a:rPr lang="it-IT" b="1" dirty="0" err="1">
                <a:solidFill>
                  <a:srgbClr val="000000"/>
                </a:solidFill>
                <a:effectLst/>
                <a:latin typeface="Times"/>
              </a:rPr>
              <a:t>algortimi</a:t>
            </a:r>
            <a:r>
              <a:rPr lang="it-IT" b="1" dirty="0">
                <a:solidFill>
                  <a:srgbClr val="000000"/>
                </a:solidFill>
                <a:effectLst/>
                <a:latin typeface="Times"/>
              </a:rPr>
              <a:t> più efficaci e corretti nel caso di un sistema di network </a:t>
            </a:r>
            <a:r>
              <a:rPr lang="it-IT" b="1" dirty="0" err="1">
                <a:solidFill>
                  <a:srgbClr val="000000"/>
                </a:solidFill>
                <a:effectLst/>
                <a:latin typeface="Times"/>
              </a:rPr>
              <a:t>intrusion</a:t>
            </a:r>
            <a:r>
              <a:rPr lang="it-IT" b="1" dirty="0">
                <a:solidFill>
                  <a:srgbClr val="000000"/>
                </a:solidFill>
                <a:effectLst/>
                <a:latin typeface="Times"/>
              </a:rPr>
              <a:t> </a:t>
            </a:r>
            <a:r>
              <a:rPr lang="it-IT" b="1" dirty="0" err="1">
                <a:solidFill>
                  <a:srgbClr val="000000"/>
                </a:solidFill>
                <a:effectLst/>
                <a:latin typeface="Times"/>
              </a:rPr>
              <a:t>detection</a:t>
            </a:r>
            <a:r>
              <a:rPr lang="it-IT" b="1" dirty="0">
                <a:solidFill>
                  <a:srgbClr val="000000"/>
                </a:solidFill>
                <a:effectLst/>
                <a:latin typeface="Times"/>
              </a:rPr>
              <a:t> system, </a:t>
            </a:r>
            <a:r>
              <a:rPr lang="it-IT" b="1" dirty="0" err="1">
                <a:solidFill>
                  <a:srgbClr val="000000"/>
                </a:solidFill>
                <a:effectLst/>
                <a:latin typeface="Times"/>
              </a:rPr>
              <a:t>addetsrato</a:t>
            </a:r>
            <a:r>
              <a:rPr lang="it-IT" b="1" dirty="0">
                <a:solidFill>
                  <a:srgbClr val="000000"/>
                </a:solidFill>
                <a:effectLst/>
                <a:latin typeface="Times"/>
              </a:rPr>
              <a:t> per classificare attacchi di tipo DDOS.</a:t>
            </a: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r>
              <a:rPr lang="it-IT" dirty="0"/>
              <a:t>a questo </a:t>
            </a:r>
            <a:r>
              <a:rPr lang="it-IT" dirty="0" err="1"/>
              <a:t>piunto</a:t>
            </a:r>
            <a:r>
              <a:rPr lang="it-IT" dirty="0"/>
              <a:t> un attaccante </a:t>
            </a:r>
            <a:r>
              <a:rPr lang="it-IT" dirty="0" err="1"/>
              <a:t>puo</a:t>
            </a:r>
            <a:r>
              <a:rPr lang="it-IT" dirty="0"/>
              <a:t> usare queste info per costruire </a:t>
            </a:r>
            <a:r>
              <a:rPr lang="it-IT" dirty="0" err="1"/>
              <a:t>attachci</a:t>
            </a:r>
            <a:r>
              <a:rPr lang="it-IT" dirty="0"/>
              <a:t> strutturali .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metti nella slide. nella slide </a:t>
            </a:r>
            <a:r>
              <a:rPr lang="it-IT" dirty="0" err="1"/>
              <a:t>precendente</a:t>
            </a:r>
            <a:r>
              <a:rPr lang="it-IT" dirty="0"/>
              <a:t>.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 </a:t>
            </a:r>
            <a:r>
              <a:rPr lang="it-IT" dirty="0" err="1"/>
              <a:t>risultatipossono</a:t>
            </a:r>
            <a:r>
              <a:rPr lang="it-IT" dirty="0"/>
              <a:t> essere </a:t>
            </a:r>
            <a:r>
              <a:rPr lang="it-IT" dirty="0" err="1"/>
              <a:t>utuilizzati</a:t>
            </a:r>
            <a:r>
              <a:rPr lang="it-IT" dirty="0"/>
              <a:t> per </a:t>
            </a:r>
            <a:r>
              <a:rPr lang="it-IT" dirty="0" err="1"/>
              <a:t>attacchio</a:t>
            </a:r>
            <a:r>
              <a:rPr lang="it-IT" dirty="0"/>
              <a:t> </a:t>
            </a:r>
            <a:r>
              <a:rPr lang="it-IT" dirty="0" err="1"/>
              <a:t>stryutturali</a:t>
            </a:r>
            <a:r>
              <a:rPr lang="it-IT" dirty="0"/>
              <a:t> mirati nei nodi </a:t>
            </a:r>
            <a:r>
              <a:rPr lang="it-IT" dirty="0" err="1"/>
              <a:t>piu</a:t>
            </a:r>
            <a:r>
              <a:rPr lang="it-IT" dirty="0"/>
              <a:t> </a:t>
            </a:r>
            <a:r>
              <a:rPr lang="it-IT" dirty="0" err="1"/>
              <a:t>importnati</a:t>
            </a:r>
            <a:r>
              <a:rPr lang="it-IT" dirty="0"/>
              <a:t>. nodi </a:t>
            </a:r>
            <a:r>
              <a:rPr lang="it-IT" dirty="0" err="1"/>
              <a:t>sorgnete</a:t>
            </a:r>
            <a:r>
              <a:rPr lang="it-IT" dirty="0"/>
              <a:t> con </a:t>
            </a:r>
            <a:r>
              <a:rPr lang="it-IT" dirty="0" err="1"/>
              <a:t>netflow</a:t>
            </a:r>
            <a:r>
              <a:rPr lang="it-IT" dirty="0"/>
              <a:t> </a:t>
            </a:r>
            <a:r>
              <a:rPr lang="it-IT" dirty="0" err="1"/>
              <a:t>piu</a:t>
            </a:r>
            <a:r>
              <a:rPr lang="it-IT" dirty="0"/>
              <a:t> importanza </a:t>
            </a:r>
            <a:r>
              <a:rPr lang="it-IT" dirty="0" err="1"/>
              <a:t>piu</a:t>
            </a:r>
            <a:r>
              <a:rPr lang="it-IT" dirty="0"/>
              <a:t> elevata (spiega cosa sono gli attacchi strutturali : sono </a:t>
            </a:r>
            <a:r>
              <a:rPr lang="it-IT" dirty="0" err="1"/>
              <a:t>atatachhi</a:t>
            </a:r>
            <a:r>
              <a:rPr lang="it-IT" dirty="0"/>
              <a:t> che usano i </a:t>
            </a:r>
            <a:r>
              <a:rPr lang="it-IT" dirty="0" err="1"/>
              <a:t>rusltati</a:t>
            </a:r>
            <a:r>
              <a:rPr lang="it-IT" dirty="0"/>
              <a:t> di </a:t>
            </a:r>
            <a:r>
              <a:rPr lang="it-IT" dirty="0" err="1"/>
              <a:t>unalg</a:t>
            </a:r>
            <a:r>
              <a:rPr lang="it-IT" dirty="0"/>
              <a:t> di </a:t>
            </a:r>
            <a:r>
              <a:rPr lang="it-IT" dirty="0" err="1"/>
              <a:t>explainability</a:t>
            </a:r>
            <a:r>
              <a:rPr lang="it-IT" dirty="0"/>
              <a:t> per </a:t>
            </a:r>
            <a:r>
              <a:rPr lang="it-IT" dirty="0" err="1"/>
              <a:t>attacacre</a:t>
            </a:r>
            <a:r>
              <a:rPr lang="it-IT" dirty="0"/>
              <a:t> in modo mirato del sistema). da </a:t>
            </a:r>
            <a:r>
              <a:rPr lang="it-IT" dirty="0" err="1"/>
              <a:t>ciiascuno</a:t>
            </a:r>
            <a:r>
              <a:rPr lang="it-IT" dirty="0"/>
              <a:t> di questi inietto 5 flow benevoli, 10 ....</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 </a:t>
            </a:r>
            <a:r>
              <a:rPr lang="it-IT" dirty="0" err="1"/>
              <a:t>risultatri</a:t>
            </a:r>
            <a:r>
              <a:rPr lang="it-IT" dirty="0"/>
              <a:t> </a:t>
            </a:r>
            <a:r>
              <a:rPr lang="it-IT" dirty="0" err="1"/>
              <a:t>igliori</a:t>
            </a:r>
            <a:r>
              <a:rPr lang="it-IT" dirty="0"/>
              <a:t> per un attaccante metti valori di </a:t>
            </a:r>
            <a:r>
              <a:rPr lang="it-IT" dirty="0" err="1"/>
              <a:t>dos</a:t>
            </a:r>
            <a:r>
              <a:rPr lang="it-IT" dirty="0"/>
              <a:t>, presenta il caso di attacchi </a:t>
            </a:r>
            <a:r>
              <a:rPr lang="it-IT" dirty="0" err="1"/>
              <a:t>piu</a:t>
            </a:r>
            <a:r>
              <a:rPr lang="it-IT" dirty="0"/>
              <a:t> </a:t>
            </a:r>
            <a:r>
              <a:rPr lang="it-IT" dirty="0" err="1"/>
              <a:t>scuttebili</a:t>
            </a:r>
            <a:r>
              <a:rPr lang="it-IT" dirty="0"/>
              <a:t> presenti in TON, fai </a:t>
            </a:r>
            <a:r>
              <a:rPr lang="it-IT" dirty="0" err="1"/>
              <a:t>vefere</a:t>
            </a:r>
            <a:r>
              <a:rPr lang="it-IT" dirty="0"/>
              <a:t> tabelle DDOS . </a:t>
            </a:r>
            <a:r>
              <a:rPr lang="it-IT" dirty="0" err="1"/>
              <a:t>gnnexplainer</a:t>
            </a:r>
            <a:r>
              <a:rPr lang="it-IT" dirty="0"/>
              <a:t> è quello che funziona meglio </a:t>
            </a:r>
            <a:endParaRPr dirty="0"/>
          </a:p>
        </p:txBody>
      </p:sp>
    </p:spTree>
    <p:extLst>
      <p:ext uri="{BB962C8B-B14F-4D97-AF65-F5344CB8AC3E}">
        <p14:creationId xmlns:p14="http://schemas.microsoft.com/office/powerpoint/2010/main" val="3016985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DA RIVEDERE</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r>
              <a:rPr lang="it-IT" dirty="0"/>
              <a:t>fallo </a:t>
            </a:r>
            <a:r>
              <a:rPr lang="it-IT" dirty="0" err="1"/>
              <a:t>arribvare</a:t>
            </a:r>
            <a:r>
              <a:rPr lang="it-IT" dirty="0"/>
              <a:t> a 0 e non 0.4 una </a:t>
            </a:r>
            <a:r>
              <a:rPr lang="it-IT" dirty="0" err="1"/>
              <a:t>detection</a:t>
            </a:r>
            <a:r>
              <a:rPr lang="it-IT" dirty="0"/>
              <a:t> rate, vuol dire che trova solo la metà degli attacchi. </a:t>
            </a:r>
            <a:endParaRPr dirty="0"/>
          </a:p>
        </p:txBody>
      </p:sp>
    </p:spTree>
    <p:extLst>
      <p:ext uri="{BB962C8B-B14F-4D97-AF65-F5344CB8AC3E}">
        <p14:creationId xmlns:p14="http://schemas.microsoft.com/office/powerpoint/2010/main" val="382127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DA RIVEDERE</a:t>
            </a:r>
            <a:endParaRPr dirty="0"/>
          </a:p>
        </p:txBody>
      </p:sp>
    </p:spTree>
    <p:extLst>
      <p:ext uri="{BB962C8B-B14F-4D97-AF65-F5344CB8AC3E}">
        <p14:creationId xmlns:p14="http://schemas.microsoft.com/office/powerpoint/2010/main" val="2968725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DA RIVEDERE</a:t>
            </a:r>
            <a:endParaRPr dirty="0"/>
          </a:p>
        </p:txBody>
      </p:sp>
    </p:spTree>
    <p:extLst>
      <p:ext uri="{BB962C8B-B14F-4D97-AF65-F5344CB8AC3E}">
        <p14:creationId xmlns:p14="http://schemas.microsoft.com/office/powerpoint/2010/main" val="4041926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DA RIVEDERE</a:t>
            </a:r>
            <a:endParaRPr dirty="0"/>
          </a:p>
        </p:txBody>
      </p:sp>
    </p:spTree>
    <p:extLst>
      <p:ext uri="{BB962C8B-B14F-4D97-AF65-F5344CB8AC3E}">
        <p14:creationId xmlns:p14="http://schemas.microsoft.com/office/powerpoint/2010/main" val="2572933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DA RIVEDERE</a:t>
            </a:r>
            <a:endParaRPr dirty="0"/>
          </a:p>
        </p:txBody>
      </p:sp>
    </p:spTree>
    <p:extLst>
      <p:ext uri="{BB962C8B-B14F-4D97-AF65-F5344CB8AC3E}">
        <p14:creationId xmlns:p14="http://schemas.microsoft.com/office/powerpoint/2010/main" val="2387566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6eede5f3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6eede5f3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dirty="0">
                <a:solidFill>
                  <a:srgbClr val="000000"/>
                </a:solidFill>
                <a:effectLst/>
                <a:latin typeface="Helvetica Neue" panose="02000503000000020004" pitchFamily="2" charset="0"/>
              </a:rPr>
              <a:t>In generale sappiamo che in un mondo sempre </a:t>
            </a:r>
            <a:r>
              <a:rPr lang="it-IT" dirty="0" err="1">
                <a:solidFill>
                  <a:srgbClr val="000000"/>
                </a:solidFill>
                <a:effectLst/>
                <a:latin typeface="Helvetica Neue" panose="02000503000000020004" pitchFamily="2" charset="0"/>
              </a:rPr>
              <a:t>piu</a:t>
            </a:r>
            <a:r>
              <a:rPr lang="it-IT" dirty="0">
                <a:solidFill>
                  <a:srgbClr val="000000"/>
                </a:solidFill>
                <a:effectLst/>
                <a:latin typeface="Helvetica Neue" panose="02000503000000020004" pitchFamily="2" charset="0"/>
              </a:rPr>
              <a:t> interconnesso e digitalizzato la sicurezza informatica è diventata una preoccupazione sia x i singoli individui ma anche aziende e organizzazioni di ogni dimensione.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b="1"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b="1" dirty="0">
                <a:solidFill>
                  <a:srgbClr val="000000"/>
                </a:solidFill>
                <a:effectLst/>
                <a:latin typeface="Helvetica Neue" panose="02000503000000020004" pitchFamily="2" charset="0"/>
              </a:rPr>
              <a:t>Per tali motivi quest’ultime hanno </a:t>
            </a:r>
            <a:r>
              <a:rPr lang="it-IT" b="1" dirty="0" err="1">
                <a:solidFill>
                  <a:srgbClr val="000000"/>
                </a:solidFill>
                <a:effectLst/>
                <a:latin typeface="Helvetica Neue" panose="02000503000000020004" pitchFamily="2" charset="0"/>
              </a:rPr>
              <a:t>incomiciato</a:t>
            </a:r>
            <a:r>
              <a:rPr lang="it-IT" b="1" dirty="0">
                <a:solidFill>
                  <a:srgbClr val="000000"/>
                </a:solidFill>
                <a:effectLst/>
                <a:latin typeface="Helvetica Neue" panose="02000503000000020004" pitchFamily="2" charset="0"/>
              </a:rPr>
              <a:t> a implementare sistemi di rilevamento sfruttando anche </a:t>
            </a:r>
            <a:r>
              <a:rPr lang="it-IT" b="1" dirty="0" err="1">
                <a:solidFill>
                  <a:srgbClr val="000000"/>
                </a:solidFill>
                <a:effectLst/>
                <a:latin typeface="Helvetica Neue" panose="02000503000000020004" pitchFamily="2" charset="0"/>
              </a:rPr>
              <a:t>algortimi</a:t>
            </a:r>
            <a:r>
              <a:rPr lang="it-IT" b="1" dirty="0">
                <a:solidFill>
                  <a:srgbClr val="000000"/>
                </a:solidFill>
                <a:effectLst/>
                <a:latin typeface="Helvetica Neue" panose="02000503000000020004" pitchFamily="2" charset="0"/>
              </a:rPr>
              <a:t> di MACHINE LEARNONG  E UNO</a:t>
            </a:r>
            <a:r>
              <a:rPr lang="it-IT" b="0" dirty="0">
                <a:solidFill>
                  <a:srgbClr val="000000"/>
                </a:solidFill>
                <a:effectLst/>
                <a:latin typeface="Helvetica Neue" panose="02000503000000020004" pitchFamily="2" charset="0"/>
              </a:rPr>
              <a:t> </a:t>
            </a:r>
            <a:r>
              <a:rPr lang="it-IT" b="1" dirty="0">
                <a:solidFill>
                  <a:srgbClr val="000000"/>
                </a:solidFill>
                <a:effectLst/>
                <a:latin typeface="Helvetica Neue" panose="02000503000000020004" pitchFamily="2" charset="0"/>
              </a:rPr>
              <a:t>dei più importanti sistemi prende il nome di Network </a:t>
            </a:r>
            <a:r>
              <a:rPr lang="it-IT" b="1" dirty="0" err="1">
                <a:solidFill>
                  <a:srgbClr val="000000"/>
                </a:solidFill>
                <a:effectLst/>
                <a:latin typeface="Helvetica Neue" panose="02000503000000020004" pitchFamily="2" charset="0"/>
              </a:rPr>
              <a:t>intrusion</a:t>
            </a:r>
            <a:r>
              <a:rPr lang="it-IT" b="1" dirty="0">
                <a:solidFill>
                  <a:srgbClr val="000000"/>
                </a:solidFill>
                <a:effectLst/>
                <a:latin typeface="Helvetica Neue" panose="02000503000000020004" pitchFamily="2" charset="0"/>
              </a:rPr>
              <a:t> </a:t>
            </a:r>
            <a:r>
              <a:rPr lang="it-IT" b="1" dirty="0" err="1">
                <a:solidFill>
                  <a:srgbClr val="000000"/>
                </a:solidFill>
                <a:effectLst/>
                <a:latin typeface="Helvetica Neue" panose="02000503000000020004" pitchFamily="2" charset="0"/>
              </a:rPr>
              <a:t>detection</a:t>
            </a:r>
            <a:r>
              <a:rPr lang="it-IT" b="1" dirty="0">
                <a:solidFill>
                  <a:srgbClr val="000000"/>
                </a:solidFill>
                <a:effectLst/>
                <a:latin typeface="Helvetica Neue" panose="02000503000000020004" pitchFamily="2" charset="0"/>
              </a:rPr>
              <a:t> system o NIDS.</a:t>
            </a:r>
            <a:br>
              <a:rPr lang="it-IT" dirty="0">
                <a:solidFill>
                  <a:srgbClr val="000000"/>
                </a:solidFill>
                <a:effectLst/>
                <a:latin typeface="Helvetica Neue" panose="02000503000000020004" pitchFamily="2" charset="0"/>
              </a:rPr>
            </a:br>
            <a:endParaRPr lang="it-IT"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b="1" dirty="0">
                <a:solidFill>
                  <a:srgbClr val="000000"/>
                </a:solidFill>
                <a:effectLst/>
                <a:latin typeface="Helvetica Neue" panose="02000503000000020004" pitchFamily="2" charset="0"/>
              </a:rPr>
              <a:t>In questa diapositiva </a:t>
            </a:r>
            <a:r>
              <a:rPr lang="it-IT" dirty="0">
                <a:solidFill>
                  <a:srgbClr val="000000"/>
                </a:solidFill>
                <a:effectLst/>
                <a:latin typeface="Helvetica Neue" panose="02000503000000020004" pitchFamily="2" charset="0"/>
              </a:rPr>
              <a:t>si raffigura una </a:t>
            </a:r>
            <a:r>
              <a:rPr lang="it-IT" dirty="0" err="1">
                <a:solidFill>
                  <a:srgbClr val="000000"/>
                </a:solidFill>
                <a:effectLst/>
                <a:latin typeface="Helvetica Neue" panose="02000503000000020004" pitchFamily="2" charset="0"/>
              </a:rPr>
              <a:t>tipic</a:t>
            </a:r>
            <a:r>
              <a:rPr lang="it-IT" dirty="0">
                <a:solidFill>
                  <a:srgbClr val="000000"/>
                </a:solidFill>
                <a:effectLst/>
                <a:latin typeface="Helvetica Neue" panose="02000503000000020004" pitchFamily="2" charset="0"/>
              </a:rPr>
              <a:t> </a:t>
            </a:r>
            <a:r>
              <a:rPr lang="it-IT" dirty="0" err="1">
                <a:solidFill>
                  <a:srgbClr val="000000"/>
                </a:solidFill>
                <a:effectLst/>
                <a:latin typeface="Helvetica Neue" panose="02000503000000020004" pitchFamily="2" charset="0"/>
              </a:rPr>
              <a:t>aartchittetura</a:t>
            </a:r>
            <a:r>
              <a:rPr lang="it-IT" dirty="0">
                <a:solidFill>
                  <a:srgbClr val="000000"/>
                </a:solidFill>
                <a:effectLst/>
                <a:latin typeface="Helvetica Neue" panose="02000503000000020004" pitchFamily="2" charset="0"/>
              </a:rPr>
              <a:t> di rete </a:t>
            </a:r>
            <a:r>
              <a:rPr lang="it-IT" dirty="0" err="1">
                <a:solidFill>
                  <a:srgbClr val="000000"/>
                </a:solidFill>
                <a:effectLst/>
                <a:latin typeface="Helvetica Neue" panose="02000503000000020004" pitchFamily="2" charset="0"/>
              </a:rPr>
              <a:t>azinedale</a:t>
            </a:r>
            <a:r>
              <a:rPr lang="it-IT" dirty="0">
                <a:solidFill>
                  <a:srgbClr val="000000"/>
                </a:solidFill>
                <a:effectLst/>
                <a:latin typeface="Helvetica Neue" panose="02000503000000020004" pitchFamily="2" charset="0"/>
              </a:rPr>
              <a:t> caratterizzata dalla presenza di una serie di workstation sulla </a:t>
            </a:r>
            <a:r>
              <a:rPr lang="it-IT" dirty="0" err="1">
                <a:solidFill>
                  <a:srgbClr val="000000"/>
                </a:solidFill>
                <a:effectLst/>
                <a:latin typeface="Helvetica Neue" panose="02000503000000020004" pitchFamily="2" charset="0"/>
              </a:rPr>
              <a:t>detsra</a:t>
            </a:r>
            <a:r>
              <a:rPr lang="it-IT" dirty="0">
                <a:solidFill>
                  <a:srgbClr val="000000"/>
                </a:solidFill>
                <a:effectLst/>
                <a:latin typeface="Helvetica Neue" panose="02000503000000020004" pitchFamily="2" charset="0"/>
              </a:rPr>
              <a:t>, collegate tra loro tramite router, un firewall e un NIDS. Il quale è collegato tramite uno switch per ricevere una copia di tutto il traffico di rete in ingresso. Una volta che il NIDS riceve il traffico, lo analizza per rilevare eventuali comunicazioni di rete considerate sospette.</a:t>
            </a:r>
            <a:br>
              <a:rPr lang="it-IT" dirty="0">
                <a:solidFill>
                  <a:srgbClr val="000000"/>
                </a:solidFill>
                <a:effectLst/>
                <a:latin typeface="Helvetica Neue" panose="02000503000000020004" pitchFamily="2" charset="0"/>
              </a:rPr>
            </a:br>
            <a:endParaRPr lang="it-IT"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b="1" dirty="0">
                <a:solidFill>
                  <a:srgbClr val="000000"/>
                </a:solidFill>
                <a:effectLst/>
                <a:latin typeface="Times"/>
              </a:rPr>
              <a:t>Tipicamente, tali comunicazioni si basano su </a:t>
            </a:r>
            <a:r>
              <a:rPr lang="it-IT" b="1" dirty="0" err="1">
                <a:solidFill>
                  <a:srgbClr val="000000"/>
                </a:solidFill>
                <a:effectLst/>
                <a:latin typeface="Times"/>
              </a:rPr>
              <a:t>NetFlow</a:t>
            </a:r>
            <a:r>
              <a:rPr lang="it-IT" b="1" dirty="0">
                <a:solidFill>
                  <a:srgbClr val="000000"/>
                </a:solidFill>
                <a:effectLst/>
                <a:latin typeface="Times"/>
              </a:rPr>
              <a:t>, ovvero una struttura dati in cui ogni riga riassume i metadati della comunicazione. Tuttavia a causa  dell’evoluzione degli attacchi informatici le performance dei NIDS basati su machine learning si sono ridotte. </a:t>
            </a: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p:txBody>
      </p:sp>
    </p:spTree>
    <p:extLst>
      <p:ext uri="{BB962C8B-B14F-4D97-AF65-F5344CB8AC3E}">
        <p14:creationId xmlns:p14="http://schemas.microsoft.com/office/powerpoint/2010/main" val="96476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6eede5f3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6eede5f3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b="1" dirty="0">
                <a:solidFill>
                  <a:srgbClr val="000000"/>
                </a:solidFill>
                <a:effectLst/>
                <a:latin typeface="Times"/>
              </a:rPr>
              <a:t>e in risposta a questi risultati , </a:t>
            </a:r>
            <a:r>
              <a:rPr lang="it-IT" dirty="0">
                <a:solidFill>
                  <a:srgbClr val="000000"/>
                </a:solidFill>
                <a:effectLst/>
                <a:latin typeface="Times"/>
              </a:rPr>
              <a:t>negli ultimi anni, diverse</a:t>
            </a:r>
            <a:r>
              <a:rPr lang="it-IT" b="1" dirty="0">
                <a:solidFill>
                  <a:srgbClr val="000000"/>
                </a:solidFill>
                <a:effectLst/>
                <a:latin typeface="Times"/>
              </a:rPr>
              <a:t> tecniche  di DL e in particolare di GNN </a:t>
            </a:r>
            <a:r>
              <a:rPr lang="it-IT" dirty="0">
                <a:solidFill>
                  <a:srgbClr val="000000"/>
                </a:solidFill>
                <a:effectLst/>
                <a:latin typeface="Times"/>
              </a:rPr>
              <a:t>si sono dimostrate particolarmente efficaci nel trattare dati con una struttura a grafo.</a:t>
            </a:r>
          </a:p>
          <a:p>
            <a:endParaRPr lang="it-IT" dirty="0">
              <a:solidFill>
                <a:srgbClr val="000000"/>
              </a:solidFill>
              <a:effectLst/>
              <a:latin typeface="Times"/>
            </a:endParaRPr>
          </a:p>
          <a:p>
            <a:r>
              <a:rPr lang="it-IT" dirty="0">
                <a:solidFill>
                  <a:srgbClr val="000000"/>
                </a:solidFill>
                <a:effectLst/>
                <a:latin typeface="Times"/>
              </a:rPr>
              <a:t>I dati utilizzati nel </a:t>
            </a:r>
            <a:r>
              <a:rPr lang="it-IT" dirty="0" err="1">
                <a:solidFill>
                  <a:srgbClr val="000000"/>
                </a:solidFill>
                <a:effectLst/>
                <a:latin typeface="Times"/>
              </a:rPr>
              <a:t>nids</a:t>
            </a:r>
            <a:r>
              <a:rPr lang="it-IT" dirty="0">
                <a:solidFill>
                  <a:srgbClr val="000000"/>
                </a:solidFill>
                <a:effectLst/>
                <a:latin typeface="Times"/>
              </a:rPr>
              <a:t> infatti possono essere naturalmente presentati in forma di grafo , considerando come nodi : gli interi record del dataset tabellare che corrispondo ad un </a:t>
            </a:r>
            <a:r>
              <a:rPr lang="it-IT" dirty="0" err="1">
                <a:solidFill>
                  <a:srgbClr val="000000"/>
                </a:solidFill>
                <a:effectLst/>
                <a:latin typeface="Times"/>
              </a:rPr>
              <a:t>netflow</a:t>
            </a:r>
            <a:r>
              <a:rPr lang="it-IT" dirty="0">
                <a:solidFill>
                  <a:srgbClr val="000000"/>
                </a:solidFill>
                <a:effectLst/>
                <a:latin typeface="Times"/>
              </a:rPr>
              <a:t> , e come </a:t>
            </a:r>
            <a:r>
              <a:rPr lang="it-IT" dirty="0" err="1">
                <a:solidFill>
                  <a:srgbClr val="000000"/>
                </a:solidFill>
                <a:effectLst/>
                <a:latin typeface="Times"/>
              </a:rPr>
              <a:t>edge</a:t>
            </a:r>
            <a:r>
              <a:rPr lang="it-IT" dirty="0">
                <a:solidFill>
                  <a:srgbClr val="000000"/>
                </a:solidFill>
                <a:effectLst/>
                <a:latin typeface="Times"/>
              </a:rPr>
              <a:t> le loro relazioni in comune, come gli endpoint della comunicazione. in questo caso , la classificazione del traffico malevolo </a:t>
            </a:r>
            <a:r>
              <a:rPr lang="it-IT" dirty="0" err="1">
                <a:solidFill>
                  <a:srgbClr val="000000"/>
                </a:solidFill>
                <a:effectLst/>
                <a:latin typeface="Times"/>
              </a:rPr>
              <a:t>puo</a:t>
            </a:r>
            <a:r>
              <a:rPr lang="it-IT" dirty="0">
                <a:solidFill>
                  <a:srgbClr val="000000"/>
                </a:solidFill>
                <a:effectLst/>
                <a:latin typeface="Times"/>
              </a:rPr>
              <a:t> essere visto come un </a:t>
            </a:r>
            <a:r>
              <a:rPr lang="it-IT" dirty="0" err="1">
                <a:solidFill>
                  <a:srgbClr val="000000"/>
                </a:solidFill>
                <a:effectLst/>
                <a:latin typeface="Times"/>
              </a:rPr>
              <a:t>probelma</a:t>
            </a:r>
            <a:r>
              <a:rPr lang="it-IT" dirty="0">
                <a:solidFill>
                  <a:srgbClr val="000000"/>
                </a:solidFill>
                <a:effectLst/>
                <a:latin typeface="Times"/>
              </a:rPr>
              <a:t> di </a:t>
            </a:r>
            <a:r>
              <a:rPr lang="it-IT" dirty="0" err="1">
                <a:solidFill>
                  <a:srgbClr val="000000"/>
                </a:solidFill>
                <a:effectLst/>
                <a:latin typeface="Times"/>
              </a:rPr>
              <a:t>node</a:t>
            </a:r>
            <a:r>
              <a:rPr lang="it-IT" dirty="0">
                <a:solidFill>
                  <a:srgbClr val="000000"/>
                </a:solidFill>
                <a:effectLst/>
                <a:latin typeface="Times"/>
              </a:rPr>
              <a:t> </a:t>
            </a:r>
            <a:r>
              <a:rPr lang="it-IT" dirty="0" err="1">
                <a:solidFill>
                  <a:srgbClr val="000000"/>
                </a:solidFill>
                <a:effectLst/>
                <a:latin typeface="Times"/>
              </a:rPr>
              <a:t>classification</a:t>
            </a:r>
            <a:r>
              <a:rPr lang="it-IT" dirty="0">
                <a:solidFill>
                  <a:srgbClr val="000000"/>
                </a:solidFill>
                <a:effectLst/>
                <a:latin typeface="Times"/>
              </a:rPr>
              <a:t>. Nonostante pero le alte prestazioni di questi modelli, uno dei limiti più critici riguarda la scarsa </a:t>
            </a:r>
            <a:r>
              <a:rPr lang="it-IT" dirty="0" err="1">
                <a:solidFill>
                  <a:srgbClr val="000000"/>
                </a:solidFill>
                <a:effectLst/>
                <a:latin typeface="Times"/>
              </a:rPr>
              <a:t>explainability</a:t>
            </a:r>
            <a:r>
              <a:rPr lang="it-IT" dirty="0">
                <a:solidFill>
                  <a:srgbClr val="000000"/>
                </a:solidFill>
                <a:effectLst/>
                <a:latin typeface="Times"/>
              </a:rPr>
              <a:t>, ovvero la </a:t>
            </a:r>
            <a:r>
              <a:rPr lang="it-IT" dirty="0" err="1">
                <a:solidFill>
                  <a:srgbClr val="000000"/>
                </a:solidFill>
                <a:effectLst/>
                <a:latin typeface="Times"/>
              </a:rPr>
              <a:t>difficiolta</a:t>
            </a:r>
            <a:r>
              <a:rPr lang="it-IT" dirty="0">
                <a:solidFill>
                  <a:srgbClr val="000000"/>
                </a:solidFill>
                <a:effectLst/>
                <a:latin typeface="Times"/>
              </a:rPr>
              <a:t> che hanno tali modelli di spiegare la motivazione di una determinata </a:t>
            </a:r>
            <a:r>
              <a:rPr lang="it-IT" dirty="0" err="1">
                <a:solidFill>
                  <a:srgbClr val="000000"/>
                </a:solidFill>
                <a:effectLst/>
                <a:latin typeface="Times"/>
              </a:rPr>
              <a:t>classiifcazione</a:t>
            </a:r>
            <a:r>
              <a:rPr lang="it-IT" dirty="0">
                <a:solidFill>
                  <a:srgbClr val="000000"/>
                </a:solidFill>
                <a:effectLst/>
                <a:latin typeface="Times"/>
              </a:rPr>
              <a:t>.</a:t>
            </a:r>
          </a:p>
          <a:p>
            <a:endParaRPr lang="it-IT" dirty="0">
              <a:solidFill>
                <a:srgbClr val="000000"/>
              </a:solidFill>
              <a:effectLst/>
              <a:latin typeface="Times"/>
            </a:endParaRPr>
          </a:p>
          <a:p>
            <a:endParaRPr lang="it-IT" dirty="0">
              <a:solidFill>
                <a:srgbClr val="000000"/>
              </a:solidFill>
              <a:effectLst/>
              <a:latin typeface="Time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sz="1800" dirty="0">
              <a:effectLst/>
              <a:latin typeface="SFRM1095"/>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r>
              <a:rPr lang="it-IT" dirty="0">
                <a:solidFill>
                  <a:srgbClr val="000000"/>
                </a:solidFill>
                <a:effectLst/>
                <a:latin typeface="Times"/>
              </a:rPr>
              <a:t>Questi limiti hanno dunque motivato la presente tesi ad applicare le </a:t>
            </a:r>
            <a:r>
              <a:rPr lang="it-IT" dirty="0" err="1">
                <a:solidFill>
                  <a:srgbClr val="000000"/>
                </a:solidFill>
                <a:effectLst/>
                <a:latin typeface="Times"/>
              </a:rPr>
              <a:t>piu</a:t>
            </a:r>
            <a:r>
              <a:rPr lang="it-IT" dirty="0">
                <a:solidFill>
                  <a:srgbClr val="000000"/>
                </a:solidFill>
                <a:effectLst/>
                <a:latin typeface="Times"/>
              </a:rPr>
              <a:t> celebri tecniche di </a:t>
            </a:r>
            <a:r>
              <a:rPr lang="it-IT" dirty="0" err="1">
                <a:solidFill>
                  <a:srgbClr val="000000"/>
                </a:solidFill>
                <a:effectLst/>
                <a:latin typeface="Times"/>
              </a:rPr>
              <a:t>Explainable</a:t>
            </a:r>
            <a:r>
              <a:rPr lang="it-IT" dirty="0">
                <a:solidFill>
                  <a:srgbClr val="000000"/>
                </a:solidFill>
                <a:effectLst/>
                <a:latin typeface="Times"/>
              </a:rPr>
              <a:t> </a:t>
            </a:r>
            <a:r>
              <a:rPr lang="it-IT" dirty="0" err="1">
                <a:solidFill>
                  <a:srgbClr val="000000"/>
                </a:solidFill>
                <a:effectLst/>
                <a:latin typeface="Times"/>
              </a:rPr>
              <a:t>artificial</a:t>
            </a:r>
            <a:r>
              <a:rPr lang="it-IT" dirty="0">
                <a:solidFill>
                  <a:srgbClr val="000000"/>
                </a:solidFill>
                <a:effectLst/>
                <a:latin typeface="Times"/>
              </a:rPr>
              <a:t> intelligence, mai impiegate nel campo della </a:t>
            </a:r>
            <a:r>
              <a:rPr lang="it-IT" dirty="0" err="1">
                <a:solidFill>
                  <a:srgbClr val="000000"/>
                </a:solidFill>
                <a:effectLst/>
                <a:latin typeface="Times"/>
              </a:rPr>
              <a:t>nids</a:t>
            </a:r>
            <a:r>
              <a:rPr lang="it-IT" dirty="0">
                <a:solidFill>
                  <a:srgbClr val="000000"/>
                </a:solidFill>
                <a:effectLst/>
                <a:latin typeface="Times"/>
              </a:rPr>
              <a:t> basata su GNN. Tali </a:t>
            </a:r>
            <a:r>
              <a:rPr lang="it-IT" dirty="0" err="1">
                <a:solidFill>
                  <a:srgbClr val="000000"/>
                </a:solidFill>
                <a:effectLst/>
                <a:latin typeface="Times"/>
              </a:rPr>
              <a:t>algortimi</a:t>
            </a:r>
            <a:r>
              <a:rPr lang="it-IT" dirty="0">
                <a:solidFill>
                  <a:srgbClr val="000000"/>
                </a:solidFill>
                <a:effectLst/>
                <a:latin typeface="Times"/>
              </a:rPr>
              <a:t> permettono di identificare in maniera totalmente trasparente e </a:t>
            </a:r>
            <a:r>
              <a:rPr lang="it-IT" dirty="0" err="1">
                <a:solidFill>
                  <a:srgbClr val="000000"/>
                </a:solidFill>
                <a:effectLst/>
                <a:latin typeface="Times"/>
              </a:rPr>
              <a:t>compresibile</a:t>
            </a:r>
            <a:r>
              <a:rPr lang="it-IT" dirty="0">
                <a:solidFill>
                  <a:srgbClr val="000000"/>
                </a:solidFill>
                <a:effectLst/>
                <a:latin typeface="Times"/>
              </a:rPr>
              <a:t> l’intero processo decisionale del sistema in questione, associando a ciascun </a:t>
            </a:r>
            <a:r>
              <a:rPr lang="it-IT" b="1" dirty="0">
                <a:solidFill>
                  <a:srgbClr val="000000"/>
                </a:solidFill>
                <a:effectLst/>
                <a:latin typeface="Times"/>
              </a:rPr>
              <a:t>nodo</a:t>
            </a:r>
            <a:r>
              <a:rPr lang="it-IT" dirty="0">
                <a:solidFill>
                  <a:srgbClr val="000000"/>
                </a:solidFill>
                <a:effectLst/>
                <a:latin typeface="Times"/>
              </a:rPr>
              <a:t> uno specifico score di importanza. </a:t>
            </a:r>
          </a:p>
          <a:p>
            <a:endParaRPr lang="it-IT" dirty="0">
              <a:solidFill>
                <a:srgbClr val="000000"/>
              </a:solidFill>
              <a:effectLst/>
              <a:latin typeface="Times"/>
            </a:endParaRPr>
          </a:p>
          <a:p>
            <a:r>
              <a:rPr lang="it-IT" b="1" dirty="0">
                <a:solidFill>
                  <a:srgbClr val="000000"/>
                </a:solidFill>
                <a:effectLst/>
                <a:latin typeface="Times"/>
              </a:rPr>
              <a:t>Ovvero associare un valore a ciascun </a:t>
            </a:r>
            <a:r>
              <a:rPr lang="it-IT" b="1" dirty="0" err="1">
                <a:solidFill>
                  <a:srgbClr val="000000"/>
                </a:solidFill>
                <a:effectLst/>
                <a:latin typeface="Times"/>
              </a:rPr>
              <a:t>netflow</a:t>
            </a:r>
            <a:r>
              <a:rPr lang="it-IT" b="1" dirty="0">
                <a:solidFill>
                  <a:srgbClr val="000000"/>
                </a:solidFill>
                <a:effectLst/>
                <a:latin typeface="Times"/>
              </a:rPr>
              <a:t> per descrivere quanto il sistema si basa su di esso.</a:t>
            </a:r>
          </a:p>
          <a:p>
            <a:endParaRPr lang="it-IT" dirty="0">
              <a:solidFill>
                <a:srgbClr val="000000"/>
              </a:solidFill>
              <a:effectLst/>
              <a:latin typeface="Times"/>
            </a:endParaRPr>
          </a:p>
          <a:p>
            <a:r>
              <a:rPr lang="it-IT" dirty="0">
                <a:solidFill>
                  <a:srgbClr val="000000"/>
                </a:solidFill>
                <a:effectLst/>
                <a:latin typeface="Times"/>
              </a:rPr>
              <a:t>Questi </a:t>
            </a:r>
            <a:r>
              <a:rPr lang="it-IT" dirty="0" err="1">
                <a:solidFill>
                  <a:srgbClr val="000000"/>
                </a:solidFill>
                <a:effectLst/>
                <a:latin typeface="Times"/>
              </a:rPr>
              <a:t>alg</a:t>
            </a:r>
            <a:r>
              <a:rPr lang="it-IT" dirty="0">
                <a:solidFill>
                  <a:srgbClr val="000000"/>
                </a:solidFill>
                <a:effectLst/>
                <a:latin typeface="Times"/>
              </a:rPr>
              <a:t> sono si suddividono in 2 categorie principali. i metodi basati sulle perturbazioni, come </a:t>
            </a:r>
            <a:r>
              <a:rPr lang="it-IT" dirty="0" err="1">
                <a:solidFill>
                  <a:srgbClr val="000000"/>
                </a:solidFill>
                <a:effectLst/>
                <a:latin typeface="Times"/>
              </a:rPr>
              <a:t>graph</a:t>
            </a:r>
            <a:r>
              <a:rPr lang="it-IT" dirty="0">
                <a:solidFill>
                  <a:srgbClr val="000000"/>
                </a:solidFill>
                <a:effectLst/>
                <a:latin typeface="Times"/>
              </a:rPr>
              <a:t> mask e </a:t>
            </a:r>
            <a:r>
              <a:rPr lang="it-IT" dirty="0" err="1">
                <a:solidFill>
                  <a:srgbClr val="000000"/>
                </a:solidFill>
                <a:effectLst/>
                <a:latin typeface="Times"/>
              </a:rPr>
              <a:t>gnnexplainer</a:t>
            </a:r>
            <a:r>
              <a:rPr lang="it-IT" dirty="0">
                <a:solidFill>
                  <a:srgbClr val="000000"/>
                </a:solidFill>
                <a:effectLst/>
                <a:latin typeface="Times"/>
              </a:rPr>
              <a:t> si fondano sull’idea di </a:t>
            </a:r>
            <a:r>
              <a:rPr lang="it-IT" dirty="0" err="1">
                <a:solidFill>
                  <a:srgbClr val="000000"/>
                </a:solidFill>
                <a:effectLst/>
                <a:latin typeface="Times"/>
              </a:rPr>
              <a:t>modifcare</a:t>
            </a:r>
            <a:r>
              <a:rPr lang="it-IT" dirty="0">
                <a:solidFill>
                  <a:srgbClr val="000000"/>
                </a:solidFill>
                <a:effectLst/>
                <a:latin typeface="Times"/>
              </a:rPr>
              <a:t> alcune parti del grafo e osservare come tali modifiche influenzano l’output del modello. dall’latra parte i metodi basati sulle feature si fondando sull’idea di calcolare le sole importanze delle feature di </a:t>
            </a:r>
            <a:r>
              <a:rPr lang="it-IT" dirty="0" err="1">
                <a:solidFill>
                  <a:srgbClr val="000000"/>
                </a:solidFill>
                <a:effectLst/>
                <a:latin typeface="Times"/>
              </a:rPr>
              <a:t>ciascunn</a:t>
            </a:r>
            <a:r>
              <a:rPr lang="it-IT" dirty="0">
                <a:solidFill>
                  <a:srgbClr val="000000"/>
                </a:solidFill>
                <a:effectLst/>
                <a:latin typeface="Times"/>
              </a:rPr>
              <a:t> nodo.</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144845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r>
              <a:rPr lang="it-IT" dirty="0">
                <a:solidFill>
                  <a:srgbClr val="000000"/>
                </a:solidFill>
                <a:effectLst/>
                <a:latin typeface="Times"/>
              </a:rPr>
              <a:t>In questa diapositiva si mostra il primo scenario di applicazione di </a:t>
            </a:r>
            <a:r>
              <a:rPr lang="it-IT" dirty="0" err="1">
                <a:solidFill>
                  <a:srgbClr val="000000"/>
                </a:solidFill>
                <a:effectLst/>
                <a:latin typeface="Times"/>
              </a:rPr>
              <a:t>explainability</a:t>
            </a:r>
            <a:r>
              <a:rPr lang="it-IT" dirty="0">
                <a:solidFill>
                  <a:srgbClr val="000000"/>
                </a:solidFill>
                <a:effectLst/>
                <a:latin typeface="Times"/>
              </a:rPr>
              <a:t> per un network </a:t>
            </a:r>
            <a:r>
              <a:rPr lang="it-IT" dirty="0" err="1">
                <a:solidFill>
                  <a:srgbClr val="000000"/>
                </a:solidFill>
                <a:effectLst/>
                <a:latin typeface="Times"/>
              </a:rPr>
              <a:t>intrusion</a:t>
            </a:r>
            <a:r>
              <a:rPr lang="it-IT" dirty="0">
                <a:solidFill>
                  <a:srgbClr val="000000"/>
                </a:solidFill>
                <a:effectLst/>
                <a:latin typeface="Times"/>
              </a:rPr>
              <a:t> </a:t>
            </a:r>
            <a:r>
              <a:rPr lang="it-IT" dirty="0" err="1">
                <a:solidFill>
                  <a:srgbClr val="000000"/>
                </a:solidFill>
                <a:effectLst/>
                <a:latin typeface="Times"/>
              </a:rPr>
              <a:t>detection</a:t>
            </a:r>
            <a:r>
              <a:rPr lang="it-IT" dirty="0">
                <a:solidFill>
                  <a:srgbClr val="000000"/>
                </a:solidFill>
                <a:effectLst/>
                <a:latin typeface="Times"/>
              </a:rPr>
              <a:t> system E, ANCHE IN QUESTO CASO. Una volta raccolto il traffico di rete e trasformato a forma di grafo, il NIDS si occupa di classificare </a:t>
            </a:r>
            <a:r>
              <a:rPr lang="it-IT" b="1" dirty="0">
                <a:solidFill>
                  <a:srgbClr val="000000"/>
                </a:solidFill>
                <a:effectLst/>
                <a:latin typeface="Times"/>
              </a:rPr>
              <a:t>i nodi</a:t>
            </a:r>
            <a:r>
              <a:rPr lang="it-IT" dirty="0">
                <a:solidFill>
                  <a:srgbClr val="000000"/>
                </a:solidFill>
                <a:effectLst/>
                <a:latin typeface="Times"/>
              </a:rPr>
              <a:t> come benevoli o malevoli.</a:t>
            </a:r>
          </a:p>
          <a:p>
            <a:br>
              <a:rPr lang="it-IT" dirty="0">
                <a:solidFill>
                  <a:srgbClr val="000000"/>
                </a:solidFill>
                <a:effectLst/>
                <a:latin typeface="Times"/>
              </a:rPr>
            </a:br>
            <a:endParaRPr lang="it-IT" dirty="0">
              <a:solidFill>
                <a:srgbClr val="000000"/>
              </a:solidFill>
              <a:effectLst/>
              <a:latin typeface="Times"/>
            </a:endParaRPr>
          </a:p>
          <a:p>
            <a:r>
              <a:rPr lang="it-IT" dirty="0">
                <a:solidFill>
                  <a:srgbClr val="000000"/>
                </a:solidFill>
                <a:effectLst/>
                <a:latin typeface="Times"/>
              </a:rPr>
              <a:t>Un analista di sicurezza, una volta ricevuta tale classificazione è in grado di applicare un </a:t>
            </a:r>
            <a:r>
              <a:rPr lang="it-IT" dirty="0" err="1">
                <a:solidFill>
                  <a:srgbClr val="000000"/>
                </a:solidFill>
                <a:effectLst/>
                <a:latin typeface="Times"/>
              </a:rPr>
              <a:t>alg</a:t>
            </a:r>
            <a:r>
              <a:rPr lang="it-IT" dirty="0">
                <a:solidFill>
                  <a:srgbClr val="000000"/>
                </a:solidFill>
                <a:effectLst/>
                <a:latin typeface="Times"/>
              </a:rPr>
              <a:t> di </a:t>
            </a:r>
            <a:r>
              <a:rPr lang="it-IT" dirty="0" err="1">
                <a:solidFill>
                  <a:srgbClr val="000000"/>
                </a:solidFill>
                <a:effectLst/>
                <a:latin typeface="Times"/>
              </a:rPr>
              <a:t>explainability</a:t>
            </a:r>
            <a:r>
              <a:rPr lang="it-IT" dirty="0">
                <a:solidFill>
                  <a:srgbClr val="000000"/>
                </a:solidFill>
                <a:effectLst/>
                <a:latin typeface="Times"/>
              </a:rPr>
              <a:t> E OTTENERE le </a:t>
            </a:r>
            <a:r>
              <a:rPr lang="it-IT" b="1" dirty="0">
                <a:solidFill>
                  <a:srgbClr val="000000"/>
                </a:solidFill>
                <a:effectLst/>
                <a:latin typeface="Times"/>
              </a:rPr>
              <a:t>feature</a:t>
            </a:r>
            <a:r>
              <a:rPr lang="it-IT" dirty="0">
                <a:solidFill>
                  <a:srgbClr val="000000"/>
                </a:solidFill>
                <a:effectLst/>
                <a:latin typeface="Times"/>
              </a:rPr>
              <a:t> e i </a:t>
            </a:r>
            <a:r>
              <a:rPr lang="it-IT" b="1" dirty="0">
                <a:solidFill>
                  <a:srgbClr val="000000"/>
                </a:solidFill>
                <a:effectLst/>
                <a:latin typeface="Times"/>
              </a:rPr>
              <a:t>nodi</a:t>
            </a:r>
            <a:r>
              <a:rPr lang="it-IT" dirty="0">
                <a:solidFill>
                  <a:srgbClr val="000000"/>
                </a:solidFill>
                <a:effectLst/>
                <a:latin typeface="Times"/>
              </a:rPr>
              <a:t> più importanti per il sistema in questione. </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570730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solidFill>
                  <a:srgbClr val="000000"/>
                </a:solidFill>
                <a:effectLst/>
                <a:latin typeface="Times"/>
              </a:rPr>
              <a:t>Nonostante però le spiegazioni ottenute dagli </a:t>
            </a:r>
            <a:r>
              <a:rPr lang="it-IT" dirty="0" err="1">
                <a:solidFill>
                  <a:srgbClr val="000000"/>
                </a:solidFill>
                <a:effectLst/>
                <a:latin typeface="Times"/>
              </a:rPr>
              <a:t>algrotimi</a:t>
            </a:r>
            <a:r>
              <a:rPr lang="it-IT" dirty="0">
                <a:solidFill>
                  <a:srgbClr val="000000"/>
                </a:solidFill>
                <a:effectLst/>
                <a:latin typeface="Times"/>
              </a:rPr>
              <a:t> di </a:t>
            </a:r>
            <a:r>
              <a:rPr lang="it-IT" dirty="0" err="1">
                <a:solidFill>
                  <a:srgbClr val="000000"/>
                </a:solidFill>
                <a:effectLst/>
                <a:latin typeface="Times"/>
              </a:rPr>
              <a:t>explainability</a:t>
            </a:r>
            <a:r>
              <a:rPr lang="it-IT" dirty="0">
                <a:solidFill>
                  <a:srgbClr val="000000"/>
                </a:solidFill>
                <a:effectLst/>
                <a:latin typeface="Times"/>
              </a:rPr>
              <a:t>, allo stato dell’arte persistono limitazioni NELLA VALUTAZIONE. di quale sia l’</a:t>
            </a:r>
            <a:r>
              <a:rPr lang="it-IT" dirty="0" err="1">
                <a:solidFill>
                  <a:srgbClr val="000000"/>
                </a:solidFill>
                <a:effectLst/>
                <a:latin typeface="Times"/>
              </a:rPr>
              <a:t>algortimo</a:t>
            </a:r>
            <a:r>
              <a:rPr lang="it-IT" dirty="0">
                <a:solidFill>
                  <a:srgbClr val="000000"/>
                </a:solidFill>
                <a:effectLst/>
                <a:latin typeface="Times"/>
              </a:rPr>
              <a:t> </a:t>
            </a:r>
            <a:r>
              <a:rPr lang="it-IT" dirty="0" err="1">
                <a:solidFill>
                  <a:srgbClr val="000000"/>
                </a:solidFill>
                <a:effectLst/>
                <a:latin typeface="Times"/>
              </a:rPr>
              <a:t>piu</a:t>
            </a:r>
            <a:r>
              <a:rPr lang="it-IT" dirty="0">
                <a:solidFill>
                  <a:srgbClr val="000000"/>
                </a:solidFill>
                <a:effectLst/>
                <a:latin typeface="Times"/>
              </a:rPr>
              <a:t> corretto e </a:t>
            </a:r>
            <a:r>
              <a:rPr lang="it-IT" dirty="0" err="1">
                <a:solidFill>
                  <a:srgbClr val="000000"/>
                </a:solidFill>
                <a:effectLst/>
                <a:latin typeface="Times"/>
              </a:rPr>
              <a:t>piu</a:t>
            </a:r>
            <a:r>
              <a:rPr lang="it-IT" dirty="0">
                <a:solidFill>
                  <a:srgbClr val="000000"/>
                </a:solidFill>
                <a:effectLst/>
                <a:latin typeface="Times"/>
              </a:rPr>
              <a:t> efficace. </a:t>
            </a:r>
          </a:p>
          <a:p>
            <a:endParaRPr lang="it-IT" dirty="0">
              <a:solidFill>
                <a:srgbClr val="000000"/>
              </a:solidFill>
              <a:effectLst/>
              <a:latin typeface="Times"/>
            </a:endParaRPr>
          </a:p>
          <a:p>
            <a:r>
              <a:rPr lang="it-IT" dirty="0">
                <a:solidFill>
                  <a:srgbClr val="000000"/>
                </a:solidFill>
                <a:effectLst/>
                <a:latin typeface="Times"/>
              </a:rPr>
              <a:t>In assenza dunque di questa ground </a:t>
            </a:r>
            <a:r>
              <a:rPr lang="it-IT" dirty="0" err="1">
                <a:solidFill>
                  <a:srgbClr val="000000"/>
                </a:solidFill>
                <a:effectLst/>
                <a:latin typeface="Times"/>
              </a:rPr>
              <a:t>trough</a:t>
            </a:r>
            <a:r>
              <a:rPr lang="it-IT" dirty="0">
                <a:solidFill>
                  <a:srgbClr val="000000"/>
                </a:solidFill>
                <a:effectLst/>
                <a:latin typeface="Times"/>
              </a:rPr>
              <a:t>, come secondo contributo innovativo, la presente tesi propone un nuovo metodo di valutazione basato su </a:t>
            </a:r>
            <a:r>
              <a:rPr lang="it-IT" dirty="0" err="1">
                <a:solidFill>
                  <a:srgbClr val="000000"/>
                </a:solidFill>
                <a:effectLst/>
                <a:latin typeface="Times"/>
              </a:rPr>
              <a:t>Strcuural</a:t>
            </a:r>
            <a:r>
              <a:rPr lang="it-IT" dirty="0">
                <a:solidFill>
                  <a:srgbClr val="000000"/>
                </a:solidFill>
                <a:effectLst/>
                <a:latin typeface="Times"/>
              </a:rPr>
              <a:t> </a:t>
            </a:r>
            <a:r>
              <a:rPr lang="it-IT" dirty="0" err="1">
                <a:solidFill>
                  <a:srgbClr val="000000"/>
                </a:solidFill>
                <a:effectLst/>
                <a:latin typeface="Times"/>
              </a:rPr>
              <a:t>adversarial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a:t>
            </a:r>
          </a:p>
          <a:p>
            <a:endParaRPr lang="it-IT" dirty="0">
              <a:solidFill>
                <a:srgbClr val="000000"/>
              </a:solidFill>
              <a:effectLst/>
              <a:latin typeface="Times"/>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solidFill>
                  <a:srgbClr val="000000"/>
                </a:solidFill>
                <a:effectLst/>
                <a:latin typeface="Times"/>
              </a:rPr>
              <a:t>Tale metodo non è concepito soltanto per confrontare gli </a:t>
            </a:r>
            <a:r>
              <a:rPr lang="it-IT" dirty="0" err="1">
                <a:solidFill>
                  <a:srgbClr val="000000"/>
                </a:solidFill>
                <a:effectLst/>
                <a:latin typeface="Times"/>
              </a:rPr>
              <a:t>algortimi</a:t>
            </a:r>
            <a:r>
              <a:rPr lang="it-IT" dirty="0">
                <a:solidFill>
                  <a:srgbClr val="000000"/>
                </a:solidFill>
                <a:effectLst/>
                <a:latin typeface="Times"/>
              </a:rPr>
              <a:t> di </a:t>
            </a:r>
            <a:r>
              <a:rPr lang="it-IT" dirty="0" err="1">
                <a:solidFill>
                  <a:srgbClr val="000000"/>
                </a:solidFill>
                <a:effectLst/>
                <a:latin typeface="Times"/>
              </a:rPr>
              <a:t>explainability</a:t>
            </a:r>
            <a:r>
              <a:rPr lang="it-IT" dirty="0">
                <a:solidFill>
                  <a:srgbClr val="000000"/>
                </a:solidFill>
                <a:effectLst/>
                <a:latin typeface="Times"/>
              </a:rPr>
              <a:t> mettendo alla prova la resilienza della </a:t>
            </a:r>
            <a:r>
              <a:rPr lang="it-IT" dirty="0" err="1">
                <a:solidFill>
                  <a:srgbClr val="000000"/>
                </a:solidFill>
                <a:effectLst/>
                <a:latin typeface="Times"/>
              </a:rPr>
              <a:t>graph</a:t>
            </a:r>
            <a:r>
              <a:rPr lang="it-IT" dirty="0">
                <a:solidFill>
                  <a:srgbClr val="000000"/>
                </a:solidFill>
                <a:effectLst/>
                <a:latin typeface="Times"/>
              </a:rPr>
              <a:t> </a:t>
            </a:r>
            <a:r>
              <a:rPr lang="it-IT" dirty="0" err="1">
                <a:solidFill>
                  <a:srgbClr val="000000"/>
                </a:solidFill>
                <a:effectLst/>
                <a:latin typeface="Times"/>
              </a:rPr>
              <a:t>neuyral</a:t>
            </a:r>
            <a:r>
              <a:rPr lang="it-IT" dirty="0">
                <a:solidFill>
                  <a:srgbClr val="000000"/>
                </a:solidFill>
                <a:effectLst/>
                <a:latin typeface="Times"/>
              </a:rPr>
              <a:t> network, ma anche per individuare le nuove strategie di attacco che un potenziale attaccante potrebbe adottare per eludere il sistema. Al centro di questo metodo risiede un concetto chiave, ovvero immaginare che un potenziale attaccante disponga della conoscenza fornita da un </a:t>
            </a:r>
            <a:r>
              <a:rPr lang="it-IT" dirty="0" err="1">
                <a:solidFill>
                  <a:srgbClr val="000000"/>
                </a:solidFill>
                <a:effectLst/>
                <a:latin typeface="Times"/>
              </a:rPr>
              <a:t>explainability</a:t>
            </a:r>
            <a:r>
              <a:rPr lang="it-IT" dirty="0">
                <a:solidFill>
                  <a:srgbClr val="000000"/>
                </a:solidFill>
                <a:effectLst/>
                <a:latin typeface="Times"/>
              </a:rPr>
              <a:t>. Sfruttando queste informazioni, l’attaccante potrebbe, come </a:t>
            </a:r>
            <a:r>
              <a:rPr lang="it-IT" dirty="0" err="1">
                <a:solidFill>
                  <a:srgbClr val="000000"/>
                </a:solidFill>
                <a:effectLst/>
                <a:latin typeface="Times"/>
              </a:rPr>
              <a:t>mostarto</a:t>
            </a:r>
            <a:r>
              <a:rPr lang="it-IT" dirty="0">
                <a:solidFill>
                  <a:srgbClr val="000000"/>
                </a:solidFill>
                <a:effectLst/>
                <a:latin typeface="Times"/>
              </a:rPr>
              <a:t> in figura, generare un certo numero di nuovi flussi di rete, APPARENTEMENTE LEGGITTIMI, ma originati dagli indirizzi IP MALEVOLI appartenenti ai </a:t>
            </a:r>
            <a:r>
              <a:rPr lang="it-IT" dirty="0" err="1">
                <a:solidFill>
                  <a:srgbClr val="000000"/>
                </a:solidFill>
                <a:effectLst/>
                <a:latin typeface="Times"/>
              </a:rPr>
              <a:t>netflow</a:t>
            </a:r>
            <a:r>
              <a:rPr lang="it-IT" dirty="0">
                <a:solidFill>
                  <a:srgbClr val="000000"/>
                </a:solidFill>
                <a:effectLst/>
                <a:latin typeface="Times"/>
              </a:rPr>
              <a:t> </a:t>
            </a:r>
            <a:r>
              <a:rPr lang="it-IT" dirty="0" err="1">
                <a:solidFill>
                  <a:srgbClr val="000000"/>
                </a:solidFill>
                <a:effectLst/>
                <a:latin typeface="Times"/>
              </a:rPr>
              <a:t>piu</a:t>
            </a:r>
            <a:r>
              <a:rPr lang="it-IT" dirty="0">
                <a:solidFill>
                  <a:srgbClr val="000000"/>
                </a:solidFill>
                <a:effectLst/>
                <a:latin typeface="Times"/>
              </a:rPr>
              <a:t> significativi. </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518879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6866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dirty="0">
                <a:solidFill>
                  <a:srgbClr val="000000"/>
                </a:solidFill>
                <a:effectLst/>
                <a:latin typeface="Times"/>
              </a:rPr>
              <a:t>Uno dei primi risultati ottenuti durante la campagna sperimentale </a:t>
            </a:r>
            <a:r>
              <a:rPr lang="it-IT" dirty="0" err="1">
                <a:solidFill>
                  <a:srgbClr val="000000"/>
                </a:solidFill>
                <a:effectLst/>
                <a:latin typeface="Times"/>
              </a:rPr>
              <a:t>riguatda</a:t>
            </a:r>
            <a:r>
              <a:rPr lang="it-IT" dirty="0">
                <a:solidFill>
                  <a:srgbClr val="000000"/>
                </a:solidFill>
                <a:effectLst/>
                <a:latin typeface="Times"/>
              </a:rPr>
              <a:t> proprio la visualizzazione degli score di importanza che, in questo esempio, il </a:t>
            </a:r>
            <a:r>
              <a:rPr lang="it-IT" dirty="0" err="1">
                <a:solidFill>
                  <a:srgbClr val="000000"/>
                </a:solidFill>
                <a:effectLst/>
                <a:latin typeface="Times"/>
              </a:rPr>
              <a:t>gnnexplainer</a:t>
            </a:r>
            <a:r>
              <a:rPr lang="it-IT" dirty="0">
                <a:solidFill>
                  <a:srgbClr val="000000"/>
                </a:solidFill>
                <a:effectLst/>
                <a:latin typeface="Times"/>
              </a:rPr>
              <a:t> ha assegnato a ciascun </a:t>
            </a:r>
            <a:r>
              <a:rPr lang="it-IT" dirty="0" err="1">
                <a:solidFill>
                  <a:srgbClr val="000000"/>
                </a:solidFill>
                <a:effectLst/>
                <a:latin typeface="Times"/>
              </a:rPr>
              <a:t>netflow</a:t>
            </a:r>
            <a:r>
              <a:rPr lang="it-IT" dirty="0">
                <a:solidFill>
                  <a:srgbClr val="000000"/>
                </a:solidFill>
                <a:effectLst/>
                <a:latin typeface="Times"/>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dirty="0">
                <a:solidFill>
                  <a:srgbClr val="000000"/>
                </a:solidFill>
                <a:effectLst/>
                <a:latin typeface="Times"/>
              </a:rPr>
              <a:t>A differenza pero del grafo utilizzato per la costruzione della rete </a:t>
            </a:r>
            <a:r>
              <a:rPr lang="it-IT" dirty="0" err="1">
                <a:solidFill>
                  <a:srgbClr val="000000"/>
                </a:solidFill>
                <a:effectLst/>
                <a:latin typeface="Times"/>
              </a:rPr>
              <a:t>neruale</a:t>
            </a:r>
            <a:r>
              <a:rPr lang="it-IT" dirty="0">
                <a:solidFill>
                  <a:srgbClr val="000000"/>
                </a:solidFill>
                <a:effectLst/>
                <a:latin typeface="Times"/>
              </a:rPr>
              <a:t>, questa visualizzazione è stata implementata in modo tale che i nodi corrispondono ai singoli </a:t>
            </a:r>
            <a:r>
              <a:rPr lang="it-IT" dirty="0" err="1">
                <a:solidFill>
                  <a:srgbClr val="000000"/>
                </a:solidFill>
                <a:effectLst/>
                <a:latin typeface="Times"/>
              </a:rPr>
              <a:t>host</a:t>
            </a:r>
            <a:r>
              <a:rPr lang="it-IT" dirty="0">
                <a:solidFill>
                  <a:srgbClr val="000000"/>
                </a:solidFill>
                <a:effectLst/>
                <a:latin typeface="Times"/>
              </a:rPr>
              <a:t>, mentre gli </a:t>
            </a:r>
            <a:r>
              <a:rPr lang="it-IT" dirty="0" err="1">
                <a:solidFill>
                  <a:srgbClr val="000000"/>
                </a:solidFill>
                <a:effectLst/>
                <a:latin typeface="Times"/>
              </a:rPr>
              <a:t>edge</a:t>
            </a:r>
            <a:r>
              <a:rPr lang="it-IT" dirty="0">
                <a:solidFill>
                  <a:srgbClr val="000000"/>
                </a:solidFill>
                <a:effectLst/>
                <a:latin typeface="Times"/>
              </a:rPr>
              <a:t> corrispondono a un </a:t>
            </a:r>
            <a:r>
              <a:rPr lang="it-IT" dirty="0" err="1">
                <a:solidFill>
                  <a:srgbClr val="000000"/>
                </a:solidFill>
                <a:effectLst/>
                <a:latin typeface="Times"/>
              </a:rPr>
              <a:t>netflow</a:t>
            </a:r>
            <a:r>
              <a:rPr lang="it-IT" dirty="0">
                <a:solidFill>
                  <a:srgbClr val="000000"/>
                </a:solidFill>
                <a:effectLst/>
                <a:latin typeface="Times"/>
              </a:rPr>
              <a:t> tra essi, il quale è colorato in rosso nel momento in cui è etichettato come malevole. Inoltre lo spessore degli </a:t>
            </a:r>
            <a:r>
              <a:rPr lang="it-IT" dirty="0" err="1">
                <a:solidFill>
                  <a:srgbClr val="000000"/>
                </a:solidFill>
                <a:effectLst/>
                <a:latin typeface="Times"/>
              </a:rPr>
              <a:t>edge</a:t>
            </a:r>
            <a:r>
              <a:rPr lang="it-IT" dirty="0">
                <a:solidFill>
                  <a:srgbClr val="000000"/>
                </a:solidFill>
                <a:effectLst/>
                <a:latin typeface="Times"/>
              </a:rPr>
              <a:t> è determinato dall’importanza che il </a:t>
            </a:r>
            <a:r>
              <a:rPr lang="it-IT" dirty="0" err="1">
                <a:solidFill>
                  <a:srgbClr val="000000"/>
                </a:solidFill>
                <a:effectLst/>
                <a:latin typeface="Times"/>
              </a:rPr>
              <a:t>gnnexplainer</a:t>
            </a:r>
            <a:r>
              <a:rPr lang="it-IT" dirty="0">
                <a:solidFill>
                  <a:srgbClr val="000000"/>
                </a:solidFill>
                <a:effectLst/>
                <a:latin typeface="Times"/>
              </a:rPr>
              <a:t> ha assegnato a ciascun </a:t>
            </a:r>
            <a:r>
              <a:rPr lang="it-IT" dirty="0" err="1">
                <a:solidFill>
                  <a:srgbClr val="000000"/>
                </a:solidFill>
                <a:effectLst/>
                <a:latin typeface="Times"/>
              </a:rPr>
              <a:t>netflow</a:t>
            </a:r>
            <a:r>
              <a:rPr lang="it-IT" dirty="0">
                <a:solidFill>
                  <a:srgbClr val="000000"/>
                </a:solidFill>
                <a:effectLst/>
                <a:latin typeface="Times"/>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dirty="0">
                <a:solidFill>
                  <a:srgbClr val="000000"/>
                </a:solidFill>
                <a:effectLst/>
                <a:latin typeface="Times"/>
              </a:rPr>
              <a:t>Osservando il grafo si evidenzia come il nodo 4395 etichettato come benevole sia sotto attacco DDoS, l’</a:t>
            </a:r>
            <a:r>
              <a:rPr lang="it-IT" dirty="0" err="1">
                <a:solidFill>
                  <a:srgbClr val="000000"/>
                </a:solidFill>
                <a:effectLst/>
                <a:latin typeface="Times"/>
              </a:rPr>
              <a:t>alg</a:t>
            </a:r>
            <a:r>
              <a:rPr lang="it-IT" dirty="0">
                <a:solidFill>
                  <a:srgbClr val="000000"/>
                </a:solidFill>
                <a:effectLst/>
                <a:latin typeface="Times"/>
              </a:rPr>
              <a:t> di XAI ha  infatti assegnato un valore massimo di importanza  a quegli </a:t>
            </a:r>
            <a:r>
              <a:rPr lang="it-IT" dirty="0" err="1">
                <a:solidFill>
                  <a:srgbClr val="000000"/>
                </a:solidFill>
                <a:effectLst/>
                <a:latin typeface="Times"/>
              </a:rPr>
              <a:t>edge</a:t>
            </a:r>
            <a:r>
              <a:rPr lang="it-IT" dirty="0">
                <a:solidFill>
                  <a:srgbClr val="000000"/>
                </a:solidFill>
                <a:effectLst/>
                <a:latin typeface="Times"/>
              </a:rPr>
              <a:t> che raggiungono tale </a:t>
            </a:r>
            <a:r>
              <a:rPr lang="it-IT" dirty="0" err="1">
                <a:solidFill>
                  <a:srgbClr val="000000"/>
                </a:solidFill>
                <a:effectLst/>
                <a:latin typeface="Times"/>
              </a:rPr>
              <a:t>host</a:t>
            </a:r>
            <a:r>
              <a:rPr lang="it-IT" dirty="0">
                <a:solidFill>
                  <a:srgbClr val="000000"/>
                </a:solidFill>
                <a:effectLst/>
                <a:latin typeface="Times"/>
              </a:rPr>
              <a:t>. Questa visualizzazione dunque permette di individuare la più importante topologia di un attacco  e adottare misure preventive che siano </a:t>
            </a:r>
            <a:r>
              <a:rPr lang="it-IT" dirty="0" err="1">
                <a:solidFill>
                  <a:srgbClr val="000000"/>
                </a:solidFill>
                <a:effectLst/>
                <a:latin typeface="Times"/>
              </a:rPr>
              <a:t>piu</a:t>
            </a:r>
            <a:r>
              <a:rPr lang="it-IT" dirty="0">
                <a:solidFill>
                  <a:srgbClr val="000000"/>
                </a:solidFill>
                <a:effectLst/>
                <a:latin typeface="Times"/>
              </a:rPr>
              <a:t> efficaci. </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250298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solidFill>
                  <a:srgbClr val="000000"/>
                </a:solidFill>
                <a:effectLst/>
                <a:latin typeface="Times"/>
              </a:rPr>
              <a:t>Come discusso in fase di progettazione, in questa diapositiva vengono confrontati gli </a:t>
            </a:r>
            <a:r>
              <a:rPr lang="it-IT" dirty="0" err="1">
                <a:solidFill>
                  <a:srgbClr val="000000"/>
                </a:solidFill>
                <a:effectLst/>
                <a:latin typeface="Times"/>
              </a:rPr>
              <a:t>algortimi</a:t>
            </a:r>
            <a:r>
              <a:rPr lang="it-IT" dirty="0">
                <a:solidFill>
                  <a:srgbClr val="000000"/>
                </a:solidFill>
                <a:effectLst/>
                <a:latin typeface="Times"/>
              </a:rPr>
              <a:t> attraverso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structural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le tabelle riportano infatti le prestazioni di un sistema di network </a:t>
            </a:r>
            <a:r>
              <a:rPr lang="it-IT" dirty="0" err="1">
                <a:solidFill>
                  <a:srgbClr val="000000"/>
                </a:solidFill>
                <a:effectLst/>
                <a:latin typeface="Times"/>
              </a:rPr>
              <a:t>intrusion</a:t>
            </a:r>
            <a:r>
              <a:rPr lang="it-IT" dirty="0">
                <a:solidFill>
                  <a:srgbClr val="000000"/>
                </a:solidFill>
                <a:effectLst/>
                <a:latin typeface="Times"/>
              </a:rPr>
              <a:t> </a:t>
            </a:r>
            <a:r>
              <a:rPr lang="it-IT" dirty="0" err="1">
                <a:solidFill>
                  <a:srgbClr val="000000"/>
                </a:solidFill>
                <a:effectLst/>
                <a:latin typeface="Times"/>
              </a:rPr>
              <a:t>detection</a:t>
            </a:r>
            <a:r>
              <a:rPr lang="it-IT" dirty="0">
                <a:solidFill>
                  <a:srgbClr val="000000"/>
                </a:solidFill>
                <a:effectLst/>
                <a:latin typeface="Times"/>
              </a:rPr>
              <a:t> contro 4 differenti attacchi, considerando i valori di recall, </a:t>
            </a:r>
            <a:r>
              <a:rPr lang="it-IT" dirty="0" err="1">
                <a:solidFill>
                  <a:srgbClr val="000000"/>
                </a:solidFill>
                <a:effectLst/>
                <a:latin typeface="Times"/>
              </a:rPr>
              <a:t>precision</a:t>
            </a:r>
            <a:r>
              <a:rPr lang="it-IT" dirty="0">
                <a:solidFill>
                  <a:srgbClr val="000000"/>
                </a:solidFill>
                <a:effectLst/>
                <a:latin typeface="Times"/>
              </a:rPr>
              <a:t> e f1 score del sistema attaccato. Questi valori sono calcolati considerando una quantità crescente nuovi flussi di rete positivi, </a:t>
            </a:r>
            <a:r>
              <a:rPr lang="it-IT" b="1" dirty="0">
                <a:solidFill>
                  <a:srgbClr val="000000"/>
                </a:solidFill>
                <a:effectLst/>
                <a:latin typeface="Times"/>
              </a:rPr>
              <a:t>originati dagli indirizzi IP malevoli appartenenti ai </a:t>
            </a:r>
            <a:r>
              <a:rPr lang="it-IT" b="1" dirty="0" err="1">
                <a:solidFill>
                  <a:srgbClr val="000000"/>
                </a:solidFill>
                <a:effectLst/>
                <a:latin typeface="Times"/>
              </a:rPr>
              <a:t>netflow</a:t>
            </a:r>
            <a:r>
              <a:rPr lang="it-IT" b="1" dirty="0">
                <a:solidFill>
                  <a:srgbClr val="000000"/>
                </a:solidFill>
                <a:effectLst/>
                <a:latin typeface="Times"/>
              </a:rPr>
              <a:t> più importanti</a:t>
            </a:r>
            <a:r>
              <a:rPr lang="it-IT" dirty="0">
                <a:solidFill>
                  <a:srgbClr val="000000"/>
                </a:solidFill>
                <a:effectLst/>
                <a:latin typeface="Times"/>
              </a:rPr>
              <a:t>, INDICATI DALLA COLONNA AMOUNT.</a:t>
            </a:r>
          </a:p>
          <a:p>
            <a:endParaRPr lang="it-IT" dirty="0">
              <a:solidFill>
                <a:srgbClr val="000000"/>
              </a:solidFill>
              <a:effectLst/>
              <a:latin typeface="Times"/>
            </a:endParaRPr>
          </a:p>
          <a:p>
            <a:r>
              <a:rPr lang="it-IT" dirty="0">
                <a:solidFill>
                  <a:srgbClr val="000000"/>
                </a:solidFill>
                <a:effectLst/>
                <a:latin typeface="Times"/>
              </a:rPr>
              <a:t>Questi esperimenti dimostrano che sebbene ci sia un CALO DELLE PRESTAZIONI SIMILI, gli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strcutural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basati su GNNEXPLAINER  e </a:t>
            </a:r>
            <a:r>
              <a:rPr lang="it-IT" dirty="0" err="1">
                <a:solidFill>
                  <a:srgbClr val="000000"/>
                </a:solidFill>
                <a:effectLst/>
                <a:latin typeface="Times"/>
              </a:rPr>
              <a:t>graphmask</a:t>
            </a:r>
            <a:r>
              <a:rPr lang="it-IT" dirty="0">
                <a:solidFill>
                  <a:srgbClr val="000000"/>
                </a:solidFill>
                <a:effectLst/>
                <a:latin typeface="Times"/>
              </a:rPr>
              <a:t> si distinguono per un impatto più marcato sulle prestazioni del sistema.</a:t>
            </a:r>
            <a:br>
              <a:rPr lang="it-IT" dirty="0">
                <a:solidFill>
                  <a:srgbClr val="000000"/>
                </a:solidFill>
                <a:effectLst/>
                <a:latin typeface="Times"/>
              </a:rPr>
            </a:br>
            <a:endParaRPr lang="it-IT" dirty="0">
              <a:solidFill>
                <a:srgbClr val="000000"/>
              </a:solidFill>
              <a:effectLst/>
              <a:latin typeface="Times"/>
            </a:endParaRPr>
          </a:p>
          <a:p>
            <a:r>
              <a:rPr lang="it-IT" b="1" dirty="0">
                <a:solidFill>
                  <a:srgbClr val="000000"/>
                </a:solidFill>
                <a:effectLst/>
                <a:latin typeface="Times"/>
              </a:rPr>
              <a:t>Pertanto, la maggiore riduzione delle prestazioni può essere interpretata come un’indicazione dell’accuratezza delle spiegazioni fornite da GNNExplainer, rendendolo l’ </a:t>
            </a:r>
            <a:r>
              <a:rPr lang="it-IT" b="1" dirty="0" err="1">
                <a:solidFill>
                  <a:srgbClr val="000000"/>
                </a:solidFill>
                <a:effectLst/>
                <a:latin typeface="Times"/>
              </a:rPr>
              <a:t>algortimo</a:t>
            </a:r>
            <a:r>
              <a:rPr lang="it-IT" b="1" dirty="0">
                <a:solidFill>
                  <a:srgbClr val="000000"/>
                </a:solidFill>
                <a:effectLst/>
                <a:latin typeface="Times"/>
              </a:rPr>
              <a:t> più efficace e corretto nel caso di un sistema di network </a:t>
            </a:r>
            <a:r>
              <a:rPr lang="it-IT" b="1" dirty="0" err="1">
                <a:solidFill>
                  <a:srgbClr val="000000"/>
                </a:solidFill>
                <a:effectLst/>
                <a:latin typeface="Times"/>
              </a:rPr>
              <a:t>intrusion</a:t>
            </a:r>
            <a:r>
              <a:rPr lang="it-IT" b="1" dirty="0">
                <a:solidFill>
                  <a:srgbClr val="000000"/>
                </a:solidFill>
                <a:effectLst/>
                <a:latin typeface="Times"/>
              </a:rPr>
              <a:t> </a:t>
            </a:r>
            <a:r>
              <a:rPr lang="it-IT" b="1" dirty="0" err="1">
                <a:solidFill>
                  <a:srgbClr val="000000"/>
                </a:solidFill>
                <a:effectLst/>
                <a:latin typeface="Times"/>
              </a:rPr>
              <a:t>detection</a:t>
            </a:r>
            <a:r>
              <a:rPr lang="it-IT" b="1" dirty="0">
                <a:solidFill>
                  <a:srgbClr val="000000"/>
                </a:solidFill>
                <a:effectLst/>
                <a:latin typeface="Times"/>
              </a:rPr>
              <a:t> system, </a:t>
            </a:r>
            <a:r>
              <a:rPr lang="it-IT" b="1" dirty="0" err="1">
                <a:solidFill>
                  <a:srgbClr val="000000"/>
                </a:solidFill>
                <a:effectLst/>
                <a:latin typeface="Times"/>
              </a:rPr>
              <a:t>addetsrato</a:t>
            </a:r>
            <a:r>
              <a:rPr lang="it-IT" b="1" dirty="0">
                <a:solidFill>
                  <a:srgbClr val="000000"/>
                </a:solidFill>
                <a:effectLst/>
                <a:latin typeface="Times"/>
              </a:rPr>
              <a:t> per classificare attacchi di tipo DOS.</a:t>
            </a: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p:txBody>
      </p:sp>
    </p:spTree>
    <p:extLst>
      <p:ext uri="{BB962C8B-B14F-4D97-AF65-F5344CB8AC3E}">
        <p14:creationId xmlns:p14="http://schemas.microsoft.com/office/powerpoint/2010/main" val="3371877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Helvetica Neue"/>
              <a:buNone/>
              <a:defRPr sz="4200">
                <a:solidFill>
                  <a:schemeClr val="dk2"/>
                </a:solidFill>
                <a:latin typeface="Helvetica Neue"/>
                <a:ea typeface="Helvetica Neue"/>
                <a:cs typeface="Helvetica Neue"/>
                <a:sym typeface="Helvetica Neue"/>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Lora"/>
              <a:buNone/>
              <a:defRPr sz="1600">
                <a:latin typeface="Lora"/>
                <a:ea typeface="Lora"/>
                <a:cs typeface="Lora"/>
                <a:sym typeface="Lora"/>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7" name="Google Shape;17;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a:latin typeface="Raleway"/>
                <a:ea typeface="Raleway"/>
                <a:cs typeface="Raleway"/>
                <a:sym typeface="Raleway"/>
              </a:rPr>
              <a:t>Riservato</a:t>
            </a:r>
            <a:endParaRPr sz="600" b="1">
              <a:latin typeface="Raleway"/>
              <a:ea typeface="Raleway"/>
              <a:cs typeface="Raleway"/>
              <a:sym typeface="Raleway"/>
            </a:endParaRPr>
          </a:p>
        </p:txBody>
      </p:sp>
      <p:sp>
        <p:nvSpPr>
          <p:cNvPr id="18" name="Google Shape;18;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b="1">
                <a:latin typeface="Raleway"/>
                <a:ea typeface="Raleway"/>
                <a:cs typeface="Raleway"/>
                <a:sym typeface="Raleway"/>
              </a:rPr>
              <a:t>Nome</a:t>
            </a:r>
            <a:r>
              <a:rPr lang="it" sz="600">
                <a:latin typeface="Raleway"/>
                <a:ea typeface="Raleway"/>
                <a:cs typeface="Raleway"/>
                <a:sym typeface="Raleway"/>
              </a:rPr>
              <a:t> personalizzato </a:t>
            </a:r>
            <a:r>
              <a:rPr lang="it" sz="600" b="1">
                <a:latin typeface="Raleway"/>
                <a:ea typeface="Raleway"/>
                <a:cs typeface="Raleway"/>
                <a:sym typeface="Raleway"/>
              </a:rPr>
              <a:t>dell'azienda</a:t>
            </a:r>
            <a:endParaRPr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600">
                <a:latin typeface="Raleway"/>
                <a:ea typeface="Raleway"/>
                <a:cs typeface="Raleway"/>
                <a:sym typeface="Raleway"/>
              </a:rPr>
              <a:t>Versione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81" name="Google Shape;81;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2" name="Google Shape;8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83" name="Google Shape;83;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6" name="Google Shape;86;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7"/>
        <p:cNvGrpSpPr/>
        <p:nvPr/>
      </p:nvGrpSpPr>
      <p:grpSpPr>
        <a:xfrm>
          <a:off x="0" y="0"/>
          <a:ext cx="0" cy="0"/>
          <a:chOff x="0" y="0"/>
          <a:chExt cx="0" cy="0"/>
        </a:xfrm>
      </p:grpSpPr>
      <p:grpSp>
        <p:nvGrpSpPr>
          <p:cNvPr id="88" name="Google Shape;88;p11"/>
          <p:cNvGrpSpPr/>
          <p:nvPr/>
        </p:nvGrpSpPr>
        <p:grpSpPr>
          <a:xfrm>
            <a:off x="830392" y="4169130"/>
            <a:ext cx="745763" cy="45826"/>
            <a:chOff x="4580561" y="2589004"/>
            <a:chExt cx="1064464" cy="25200"/>
          </a:xfrm>
        </p:grpSpPr>
        <p:sp>
          <p:nvSpPr>
            <p:cNvPr id="89" name="Google Shape;8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92" name="Google Shape;92;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93" name="Google Shape;93;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5" name="Google Shape;95;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6" name="Google Shape;96;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Google Shape;112;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13" name="Google Shape;113;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14" name="Google Shape;114;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6" name="Google Shape;116;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7" name="Google Shape;117;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18"/>
        <p:cNvGrpSpPr/>
        <p:nvPr/>
      </p:nvGrpSpPr>
      <p:grpSpPr>
        <a:xfrm>
          <a:off x="0" y="0"/>
          <a:ext cx="0" cy="0"/>
          <a:chOff x="0" y="0"/>
          <a:chExt cx="0" cy="0"/>
        </a:xfrm>
      </p:grpSpPr>
      <p:grpSp>
        <p:nvGrpSpPr>
          <p:cNvPr id="119" name="Google Shape;119;p14"/>
          <p:cNvGrpSpPr/>
          <p:nvPr/>
        </p:nvGrpSpPr>
        <p:grpSpPr>
          <a:xfrm>
            <a:off x="830392" y="4169130"/>
            <a:ext cx="745763" cy="45826"/>
            <a:chOff x="4580561" y="2589004"/>
            <a:chExt cx="1064464" cy="25200"/>
          </a:xfrm>
        </p:grpSpPr>
        <p:sp>
          <p:nvSpPr>
            <p:cNvPr id="120" name="Google Shape;120;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3" name="Google Shape;123;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4" name="Google Shape;124;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25" name="Google Shape;125;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27" name="Google Shape;127;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28" name="Google Shape;128;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31" name="Google Shape;131;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132;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3" name="Google Shape;133;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4" name="Google Shape;134;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35"/>
        <p:cNvGrpSpPr/>
        <p:nvPr/>
      </p:nvGrpSpPr>
      <p:grpSpPr>
        <a:xfrm>
          <a:off x="0" y="0"/>
          <a:ext cx="0" cy="0"/>
          <a:chOff x="0" y="0"/>
          <a:chExt cx="0" cy="0"/>
        </a:xfrm>
      </p:grpSpPr>
      <p:sp>
        <p:nvSpPr>
          <p:cNvPr id="136" name="Google Shape;136;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37" name="Google Shape;13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38" name="Google Shape;138;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a:solidFill>
                  <a:srgbClr val="FFFFFF"/>
                </a:solidFill>
                <a:latin typeface="Raleway"/>
                <a:ea typeface="Raleway"/>
                <a:cs typeface="Raleway"/>
                <a:sym typeface="Raleway"/>
              </a:rPr>
              <a:t>Riservato</a:t>
            </a:r>
            <a:endParaRPr sz="600" b="1">
              <a:solidFill>
                <a:srgbClr val="FFFFFF"/>
              </a:solidFill>
              <a:latin typeface="Raleway"/>
              <a:ea typeface="Raleway"/>
              <a:cs typeface="Raleway"/>
              <a:sym typeface="Raleway"/>
            </a:endParaRPr>
          </a:p>
        </p:txBody>
      </p:sp>
      <p:sp>
        <p:nvSpPr>
          <p:cNvPr id="139" name="Google Shape;139;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b="1">
                <a:solidFill>
                  <a:srgbClr val="FFFFFF"/>
                </a:solidFill>
                <a:latin typeface="Raleway"/>
                <a:ea typeface="Raleway"/>
                <a:cs typeface="Raleway"/>
                <a:sym typeface="Raleway"/>
              </a:rPr>
              <a:t>Nome</a:t>
            </a:r>
            <a:r>
              <a:rPr lang="it" sz="600">
                <a:solidFill>
                  <a:srgbClr val="FFFFFF"/>
                </a:solidFill>
                <a:latin typeface="Raleway"/>
                <a:ea typeface="Raleway"/>
                <a:cs typeface="Raleway"/>
                <a:sym typeface="Raleway"/>
              </a:rPr>
              <a:t> personalizzato </a:t>
            </a:r>
            <a:r>
              <a:rPr lang="it" sz="600" b="1">
                <a:solidFill>
                  <a:srgbClr val="FFFFFF"/>
                </a:solidFill>
                <a:latin typeface="Raleway"/>
                <a:ea typeface="Raleway"/>
                <a:cs typeface="Raleway"/>
                <a:sym typeface="Raleway"/>
              </a:rPr>
              <a:t>dell'azienda</a:t>
            </a:r>
            <a:endParaRPr sz="600">
              <a:solidFill>
                <a:srgbClr val="FFFFFF"/>
              </a:solidFill>
              <a:latin typeface="Raleway"/>
              <a:ea typeface="Raleway"/>
              <a:cs typeface="Raleway"/>
              <a:sym typeface="Raleway"/>
            </a:endParaRPr>
          </a:p>
        </p:txBody>
      </p:sp>
      <p:sp>
        <p:nvSpPr>
          <p:cNvPr id="140" name="Google Shape;140;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600">
                <a:solidFill>
                  <a:srgbClr val="FFFFFF"/>
                </a:solidFill>
                <a:latin typeface="Raleway"/>
                <a:ea typeface="Raleway"/>
                <a:cs typeface="Raleway"/>
                <a:sym typeface="Raleway"/>
              </a:rPr>
              <a:t>Versione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41"/>
        <p:cNvGrpSpPr/>
        <p:nvPr/>
      </p:nvGrpSpPr>
      <p:grpSpPr>
        <a:xfrm>
          <a:off x="0" y="0"/>
          <a:ext cx="0" cy="0"/>
          <a:chOff x="0" y="0"/>
          <a:chExt cx="0" cy="0"/>
        </a:xfrm>
      </p:grpSpPr>
      <p:grpSp>
        <p:nvGrpSpPr>
          <p:cNvPr id="142" name="Google Shape;142;p17"/>
          <p:cNvGrpSpPr/>
          <p:nvPr/>
        </p:nvGrpSpPr>
        <p:grpSpPr>
          <a:xfrm>
            <a:off x="830392" y="1191256"/>
            <a:ext cx="745763" cy="45826"/>
            <a:chOff x="4580561" y="2589004"/>
            <a:chExt cx="1064464" cy="25200"/>
          </a:xfrm>
        </p:grpSpPr>
        <p:sp>
          <p:nvSpPr>
            <p:cNvPr id="143" name="Google Shape;143;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47" name="Google Shape;147;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50" name="Google Shape;150;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rgbClr val="D14124"/>
        </a:solidFill>
        <a:effectLst/>
      </p:bgPr>
    </p:bg>
    <p:spTree>
      <p:nvGrpSpPr>
        <p:cNvPr id="1" name="Shape 20"/>
        <p:cNvGrpSpPr/>
        <p:nvPr/>
      </p:nvGrpSpPr>
      <p:grpSpPr>
        <a:xfrm>
          <a:off x="0" y="0"/>
          <a:ext cx="0" cy="0"/>
          <a:chOff x="0" y="0"/>
          <a:chExt cx="0" cy="0"/>
        </a:xfrm>
      </p:grpSpPr>
      <p:sp>
        <p:nvSpPr>
          <p:cNvPr id="21" name="Google Shape;21;p3"/>
          <p:cNvSpPr/>
          <p:nvPr/>
        </p:nvSpPr>
        <p:spPr>
          <a:xfrm>
            <a:off x="0" y="0"/>
            <a:ext cx="9144000" cy="101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a:off x="729450" y="17796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200"/>
              <a:buNone/>
              <a:defRPr sz="4200">
                <a:solidFill>
                  <a:srgbClr val="FFFFFF"/>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3" name="Google Shape;23;p3"/>
          <p:cNvSpPr txBox="1">
            <a:spLocks noGrp="1"/>
          </p:cNvSpPr>
          <p:nvPr>
            <p:ph type="subTitle" idx="1"/>
          </p:nvPr>
        </p:nvSpPr>
        <p:spPr>
          <a:xfrm>
            <a:off x="729627" y="34015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4" name="Google Shape;24;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grpSp>
        <p:nvGrpSpPr>
          <p:cNvPr id="25" name="Google Shape;25;p3"/>
          <p:cNvGrpSpPr/>
          <p:nvPr/>
        </p:nvGrpSpPr>
        <p:grpSpPr>
          <a:xfrm>
            <a:off x="830392" y="1758406"/>
            <a:ext cx="745763" cy="45826"/>
            <a:chOff x="4580561" y="2589004"/>
            <a:chExt cx="1064464" cy="25200"/>
          </a:xfrm>
        </p:grpSpPr>
        <p:sp>
          <p:nvSpPr>
            <p:cNvPr id="26" name="Google Shape;26;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63666A"/>
        </a:soli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830392" y="1191256"/>
            <a:ext cx="745763" cy="45826"/>
            <a:chOff x="4580561" y="2589004"/>
            <a:chExt cx="1064464" cy="25200"/>
          </a:xfrm>
        </p:grpSpPr>
        <p:sp>
          <p:nvSpPr>
            <p:cNvPr id="30" name="Google Shape;30;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3" name="Google Shape;33;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5"/>
          <p:cNvSpPr/>
          <p:nvPr/>
        </p:nvSpPr>
        <p:spPr>
          <a:xfrm>
            <a:off x="0" y="0"/>
            <a:ext cx="9144000" cy="487800"/>
          </a:xfrm>
          <a:prstGeom prst="rect">
            <a:avLst/>
          </a:prstGeom>
          <a:solidFill>
            <a:srgbClr val="D141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729450" y="62340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7650" y="1592875"/>
            <a:ext cx="7688700" cy="3156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39"/>
        <p:cNvGrpSpPr/>
        <p:nvPr/>
      </p:nvGrpSpPr>
      <p:grpSpPr>
        <a:xfrm>
          <a:off x="0" y="0"/>
          <a:ext cx="0" cy="0"/>
          <a:chOff x="0" y="0"/>
          <a:chExt cx="0" cy="0"/>
        </a:xfrm>
      </p:grpSpPr>
      <p:sp>
        <p:nvSpPr>
          <p:cNvPr id="40" name="Google Shape;40;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42" name="Google Shape;42;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44" name="Google Shape;44;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45" name="Google Shape;45;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46" name="Google Shape;46;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47"/>
        <p:cNvGrpSpPr/>
        <p:nvPr/>
      </p:nvGrpSpPr>
      <p:grpSpPr>
        <a:xfrm>
          <a:off x="0" y="0"/>
          <a:ext cx="0" cy="0"/>
          <a:chOff x="0" y="0"/>
          <a:chExt cx="0" cy="0"/>
        </a:xfrm>
      </p:grpSpPr>
      <p:pic>
        <p:nvPicPr>
          <p:cNvPr id="48" name="Google Shape;48;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49" name="Google Shape;49;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it"/>
              <a:t>‹N›</a:t>
            </a:fld>
            <a:endParaRPr/>
          </a:p>
        </p:txBody>
      </p:sp>
      <p:sp>
        <p:nvSpPr>
          <p:cNvPr id="51" name="Google Shape;51;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3" name="Google Shape;53;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55" name="Google Shape;55;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8"/>
          <p:cNvSpPr/>
          <p:nvPr/>
        </p:nvSpPr>
        <p:spPr>
          <a:xfrm>
            <a:off x="0" y="0"/>
            <a:ext cx="9144000" cy="656400"/>
          </a:xfrm>
          <a:prstGeom prst="rect">
            <a:avLst/>
          </a:prstGeom>
          <a:solidFill>
            <a:srgbClr val="D141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9" name="Google Shape;59;p8"/>
          <p:cNvSpPr txBox="1">
            <a:spLocks noGrp="1"/>
          </p:cNvSpPr>
          <p:nvPr>
            <p:ph type="body" idx="1"/>
          </p:nvPr>
        </p:nvSpPr>
        <p:spPr>
          <a:xfrm>
            <a:off x="727713" y="164002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rgbClr val="000000"/>
              </a:buClr>
              <a:buSzPts val="1300"/>
              <a:buChar char="●"/>
              <a:defRPr>
                <a:solidFill>
                  <a:srgbClr val="000000"/>
                </a:solidFill>
              </a:defRPr>
            </a:lvl1pPr>
            <a:lvl2pPr marL="914400" lvl="1" indent="-298450">
              <a:spcBef>
                <a:spcPts val="1600"/>
              </a:spcBef>
              <a:spcAft>
                <a:spcPts val="0"/>
              </a:spcAft>
              <a:buClr>
                <a:srgbClr val="000000"/>
              </a:buClr>
              <a:buSzPts val="1100"/>
              <a:buChar char="○"/>
              <a:defRPr>
                <a:solidFill>
                  <a:srgbClr val="000000"/>
                </a:solidFill>
              </a:defRPr>
            </a:lvl2pPr>
            <a:lvl3pPr marL="1371600" lvl="2" indent="-298450">
              <a:spcBef>
                <a:spcPts val="1600"/>
              </a:spcBef>
              <a:spcAft>
                <a:spcPts val="0"/>
              </a:spcAft>
              <a:buClr>
                <a:srgbClr val="000000"/>
              </a:buClr>
              <a:buSzPts val="1100"/>
              <a:buChar char="■"/>
              <a:defRPr>
                <a:solidFill>
                  <a:srgbClr val="000000"/>
                </a:solidFill>
              </a:defRPr>
            </a:lvl3pPr>
            <a:lvl4pPr marL="1828800" lvl="3" indent="-298450">
              <a:spcBef>
                <a:spcPts val="1600"/>
              </a:spcBef>
              <a:spcAft>
                <a:spcPts val="0"/>
              </a:spcAft>
              <a:buClr>
                <a:srgbClr val="000000"/>
              </a:buClr>
              <a:buSzPts val="1100"/>
              <a:buChar char="●"/>
              <a:defRPr>
                <a:solidFill>
                  <a:srgbClr val="000000"/>
                </a:solidFill>
              </a:defRPr>
            </a:lvl4pPr>
            <a:lvl5pPr marL="2286000" lvl="4" indent="-298450">
              <a:spcBef>
                <a:spcPts val="1600"/>
              </a:spcBef>
              <a:spcAft>
                <a:spcPts val="0"/>
              </a:spcAft>
              <a:buClr>
                <a:srgbClr val="000000"/>
              </a:buClr>
              <a:buSzPts val="1100"/>
              <a:buChar char="○"/>
              <a:defRPr>
                <a:solidFill>
                  <a:srgbClr val="000000"/>
                </a:solidFill>
              </a:defRPr>
            </a:lvl5pPr>
            <a:lvl6pPr marL="2743200" lvl="5" indent="-298450">
              <a:spcBef>
                <a:spcPts val="1600"/>
              </a:spcBef>
              <a:spcAft>
                <a:spcPts val="0"/>
              </a:spcAft>
              <a:buClr>
                <a:srgbClr val="000000"/>
              </a:buClr>
              <a:buSzPts val="1100"/>
              <a:buChar char="■"/>
              <a:defRPr>
                <a:solidFill>
                  <a:srgbClr val="000000"/>
                </a:solidFill>
              </a:defRPr>
            </a:lvl6pPr>
            <a:lvl7pPr marL="3200400" lvl="6" indent="-298450">
              <a:spcBef>
                <a:spcPts val="1600"/>
              </a:spcBef>
              <a:spcAft>
                <a:spcPts val="0"/>
              </a:spcAft>
              <a:buClr>
                <a:srgbClr val="000000"/>
              </a:buClr>
              <a:buSzPts val="1100"/>
              <a:buChar char="●"/>
              <a:defRPr>
                <a:solidFill>
                  <a:srgbClr val="000000"/>
                </a:solidFill>
              </a:defRPr>
            </a:lvl7pPr>
            <a:lvl8pPr marL="3657600" lvl="7" indent="-298450">
              <a:spcBef>
                <a:spcPts val="1600"/>
              </a:spcBef>
              <a:spcAft>
                <a:spcPts val="0"/>
              </a:spcAft>
              <a:buClr>
                <a:srgbClr val="000000"/>
              </a:buClr>
              <a:buSzPts val="1100"/>
              <a:buChar char="○"/>
              <a:defRPr>
                <a:solidFill>
                  <a:srgbClr val="000000"/>
                </a:solidFill>
              </a:defRPr>
            </a:lvl8pPr>
            <a:lvl9pPr marL="4114800" lvl="8" indent="-298450">
              <a:spcBef>
                <a:spcPts val="1600"/>
              </a:spcBef>
              <a:spcAft>
                <a:spcPts val="1600"/>
              </a:spcAft>
              <a:buClr>
                <a:srgbClr val="000000"/>
              </a:buClr>
              <a:buSzPts val="1100"/>
              <a:buChar char="■"/>
              <a:defRPr>
                <a:solidFill>
                  <a:srgbClr val="000000"/>
                </a:solidFill>
              </a:defRPr>
            </a:lvl9pPr>
          </a:lstStyle>
          <a:p>
            <a:endParaRPr/>
          </a:p>
        </p:txBody>
      </p:sp>
      <p:sp>
        <p:nvSpPr>
          <p:cNvPr id="60" name="Google Shape;60;p8"/>
          <p:cNvSpPr txBox="1">
            <a:spLocks noGrp="1"/>
          </p:cNvSpPr>
          <p:nvPr>
            <p:ph type="body" idx="2"/>
          </p:nvPr>
        </p:nvSpPr>
        <p:spPr>
          <a:xfrm>
            <a:off x="4641991" y="164002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rgbClr val="000000"/>
              </a:buClr>
              <a:buSzPts val="1300"/>
              <a:buChar char="●"/>
              <a:defRPr>
                <a:solidFill>
                  <a:srgbClr val="000000"/>
                </a:solidFill>
              </a:defRPr>
            </a:lvl1pPr>
            <a:lvl2pPr marL="914400" lvl="1" indent="-298450">
              <a:spcBef>
                <a:spcPts val="1600"/>
              </a:spcBef>
              <a:spcAft>
                <a:spcPts val="0"/>
              </a:spcAft>
              <a:buClr>
                <a:srgbClr val="000000"/>
              </a:buClr>
              <a:buSzPts val="1100"/>
              <a:buChar char="○"/>
              <a:defRPr>
                <a:solidFill>
                  <a:srgbClr val="000000"/>
                </a:solidFill>
              </a:defRPr>
            </a:lvl2pPr>
            <a:lvl3pPr marL="1371600" lvl="2" indent="-298450">
              <a:spcBef>
                <a:spcPts val="1600"/>
              </a:spcBef>
              <a:spcAft>
                <a:spcPts val="0"/>
              </a:spcAft>
              <a:buClr>
                <a:srgbClr val="000000"/>
              </a:buClr>
              <a:buSzPts val="1100"/>
              <a:buChar char="■"/>
              <a:defRPr>
                <a:solidFill>
                  <a:srgbClr val="000000"/>
                </a:solidFill>
              </a:defRPr>
            </a:lvl3pPr>
            <a:lvl4pPr marL="1828800" lvl="3" indent="-298450">
              <a:spcBef>
                <a:spcPts val="1600"/>
              </a:spcBef>
              <a:spcAft>
                <a:spcPts val="0"/>
              </a:spcAft>
              <a:buClr>
                <a:srgbClr val="000000"/>
              </a:buClr>
              <a:buSzPts val="1100"/>
              <a:buChar char="●"/>
              <a:defRPr>
                <a:solidFill>
                  <a:srgbClr val="000000"/>
                </a:solidFill>
              </a:defRPr>
            </a:lvl4pPr>
            <a:lvl5pPr marL="2286000" lvl="4" indent="-298450">
              <a:spcBef>
                <a:spcPts val="1600"/>
              </a:spcBef>
              <a:spcAft>
                <a:spcPts val="0"/>
              </a:spcAft>
              <a:buClr>
                <a:srgbClr val="000000"/>
              </a:buClr>
              <a:buSzPts val="1100"/>
              <a:buChar char="○"/>
              <a:defRPr>
                <a:solidFill>
                  <a:srgbClr val="000000"/>
                </a:solidFill>
              </a:defRPr>
            </a:lvl5pPr>
            <a:lvl6pPr marL="2743200" lvl="5" indent="-298450">
              <a:spcBef>
                <a:spcPts val="1600"/>
              </a:spcBef>
              <a:spcAft>
                <a:spcPts val="0"/>
              </a:spcAft>
              <a:buClr>
                <a:srgbClr val="000000"/>
              </a:buClr>
              <a:buSzPts val="1100"/>
              <a:buChar char="■"/>
              <a:defRPr>
                <a:solidFill>
                  <a:srgbClr val="000000"/>
                </a:solidFill>
              </a:defRPr>
            </a:lvl6pPr>
            <a:lvl7pPr marL="3200400" lvl="6" indent="-298450">
              <a:spcBef>
                <a:spcPts val="1600"/>
              </a:spcBef>
              <a:spcAft>
                <a:spcPts val="0"/>
              </a:spcAft>
              <a:buClr>
                <a:srgbClr val="000000"/>
              </a:buClr>
              <a:buSzPts val="1100"/>
              <a:buChar char="●"/>
              <a:defRPr>
                <a:solidFill>
                  <a:srgbClr val="000000"/>
                </a:solidFill>
              </a:defRPr>
            </a:lvl7pPr>
            <a:lvl8pPr marL="3657600" lvl="7" indent="-298450">
              <a:spcBef>
                <a:spcPts val="1600"/>
              </a:spcBef>
              <a:spcAft>
                <a:spcPts val="0"/>
              </a:spcAft>
              <a:buClr>
                <a:srgbClr val="000000"/>
              </a:buClr>
              <a:buSzPts val="1100"/>
              <a:buChar char="○"/>
              <a:defRPr>
                <a:solidFill>
                  <a:srgbClr val="000000"/>
                </a:solidFill>
              </a:defRPr>
            </a:lvl8pPr>
            <a:lvl9pPr marL="4114800" lvl="8" indent="-298450">
              <a:spcBef>
                <a:spcPts val="1600"/>
              </a:spcBef>
              <a:spcAft>
                <a:spcPts val="1600"/>
              </a:spcAft>
              <a:buClr>
                <a:srgbClr val="000000"/>
              </a:buClr>
              <a:buSzPts val="1100"/>
              <a:buChar char="■"/>
              <a:defRPr>
                <a:solidFill>
                  <a:srgbClr val="000000"/>
                </a:solidFill>
              </a:defRPr>
            </a:lvl9pPr>
          </a:lstStyle>
          <a:p>
            <a:endParaRPr/>
          </a:p>
        </p:txBody>
      </p:sp>
      <p:sp>
        <p:nvSpPr>
          <p:cNvPr id="61" name="Google Shape;6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63" name="Google Shape;63;p8"/>
          <p:cNvSpPr txBox="1"/>
          <p:nvPr/>
        </p:nvSpPr>
        <p:spPr>
          <a:xfrm>
            <a:off x="157750" y="4848700"/>
            <a:ext cx="2643600" cy="1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000">
                <a:solidFill>
                  <a:schemeClr val="accent1"/>
                </a:solidFill>
                <a:latin typeface="Helvetica Neue"/>
                <a:ea typeface="Helvetica Neue"/>
                <a:cs typeface="Helvetica Neue"/>
                <a:sym typeface="Helvetica Neue"/>
              </a:rPr>
              <a:t>Security, Edge and Cloud </a:t>
            </a:r>
            <a:r>
              <a:rPr lang="it" sz="1000">
                <a:solidFill>
                  <a:srgbClr val="D14124"/>
                </a:solidFill>
                <a:latin typeface="Helvetica Neue"/>
                <a:ea typeface="Helvetica Neue"/>
                <a:cs typeface="Helvetica Neue"/>
                <a:sym typeface="Helvetica Neue"/>
              </a:rPr>
              <a:t>Lab</a:t>
            </a:r>
            <a:endParaRPr sz="1000">
              <a:solidFill>
                <a:srgbClr val="D14124"/>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DE2B19-1F11-E07B-8ED5-D0B9166B6AAC}"/>
              </a:ext>
            </a:extLst>
          </p:cNvPr>
          <p:cNvSpPr>
            <a:spLocks noGrp="1"/>
          </p:cNvSpPr>
          <p:nvPr>
            <p:ph type="title"/>
          </p:nvPr>
        </p:nvSpPr>
        <p:spPr/>
        <p:txBody>
          <a:bodyPr/>
          <a:lstStyle/>
          <a:p>
            <a:r>
              <a:rPr lang="it-IT"/>
              <a:t>Fare clic per modificare lo stile del titolo dello schema</a:t>
            </a:r>
          </a:p>
        </p:txBody>
      </p:sp>
      <p:sp>
        <p:nvSpPr>
          <p:cNvPr id="3" name="Segnaposto numero diapositiva 2">
            <a:extLst>
              <a:ext uri="{FF2B5EF4-FFF2-40B4-BE49-F238E27FC236}">
                <a16:creationId xmlns:a16="http://schemas.microsoft.com/office/drawing/2014/main" id="{DB1DBF4D-F96C-5612-B9E4-59038C894A5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91390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9"/>
          <p:cNvGrpSpPr/>
          <p:nvPr/>
        </p:nvGrpSpPr>
        <p:grpSpPr>
          <a:xfrm>
            <a:off x="830392" y="1191256"/>
            <a:ext cx="745763" cy="45826"/>
            <a:chOff x="4580561" y="2589004"/>
            <a:chExt cx="1064464" cy="25200"/>
          </a:xfrm>
        </p:grpSpPr>
        <p:sp>
          <p:nvSpPr>
            <p:cNvPr id="67" name="Google Shape;67;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0" name="Google Shape;70;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71" name="Google Shape;71;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3" name="Google Shape;73;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4" name="Google Shape;74;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Merriweather"/>
              <a:buNone/>
              <a:defRPr sz="2800" b="1">
                <a:latin typeface="Merriweather"/>
                <a:ea typeface="Merriweather"/>
                <a:cs typeface="Merriweather"/>
                <a:sym typeface="Merriweather"/>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Helvetica Neue"/>
              <a:buChar char="●"/>
              <a:defRPr sz="1300">
                <a:solidFill>
                  <a:schemeClr val="accent1"/>
                </a:solidFill>
                <a:latin typeface="Helvetica Neue"/>
                <a:ea typeface="Helvetica Neue"/>
                <a:cs typeface="Helvetica Neue"/>
                <a:sym typeface="Helvetica Neue"/>
              </a:defRPr>
            </a:lvl1pPr>
            <a:lvl2pPr marL="914400" lvl="1"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2pPr>
            <a:lvl3pPr marL="1371600" lvl="2"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3pPr>
            <a:lvl4pPr marL="1828800" lvl="3"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4pPr>
            <a:lvl5pPr marL="2286000" lvl="4"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5pPr>
            <a:lvl6pPr marL="2743200" lvl="5"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6pPr>
            <a:lvl7pPr marL="3200400" lvl="6"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7pPr>
            <a:lvl8pPr marL="3657600" lvl="7"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8pPr>
            <a:lvl9pPr marL="4114800" lvl="8" indent="-298450">
              <a:lnSpc>
                <a:spcPct val="115000"/>
              </a:lnSpc>
              <a:spcBef>
                <a:spcPts val="1600"/>
              </a:spcBef>
              <a:spcAft>
                <a:spcPts val="160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65" r:id="rId8"/>
    <p:sldLayoutId id="2147483655" r:id="rId9"/>
    <p:sldLayoutId id="2147483656" r:id="rId10"/>
    <p:sldLayoutId id="2147483657"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a:spLocks noGrp="1"/>
          </p:cNvSpPr>
          <p:nvPr>
            <p:ph type="ctrTitle"/>
          </p:nvPr>
        </p:nvSpPr>
        <p:spPr>
          <a:xfrm>
            <a:off x="726375" y="1742000"/>
            <a:ext cx="7780808"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400" dirty="0"/>
              <a:t>Explainable Graph Neural Network </a:t>
            </a:r>
            <a:br>
              <a:rPr lang="it" sz="3400" dirty="0"/>
            </a:br>
            <a:r>
              <a:rPr lang="it" sz="3400" dirty="0"/>
              <a:t>per Network Intrusion Detection</a:t>
            </a:r>
            <a:endParaRPr sz="3400" dirty="0"/>
          </a:p>
        </p:txBody>
      </p:sp>
      <p:sp>
        <p:nvSpPr>
          <p:cNvPr id="156" name="Google Shape;156;p18"/>
          <p:cNvSpPr txBox="1">
            <a:spLocks noGrp="1"/>
          </p:cNvSpPr>
          <p:nvPr>
            <p:ph type="subTitle" idx="1"/>
          </p:nvPr>
        </p:nvSpPr>
        <p:spPr>
          <a:xfrm>
            <a:off x="6138250" y="3387828"/>
            <a:ext cx="2279375" cy="138778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t" sz="1400" b="1" dirty="0"/>
              <a:t>Relatori</a:t>
            </a:r>
            <a:endParaRPr sz="1400" b="1" dirty="0"/>
          </a:p>
          <a:p>
            <a:pPr marL="0" lvl="0" indent="0" algn="r" rtl="0">
              <a:spcBef>
                <a:spcPts val="0"/>
              </a:spcBef>
              <a:spcAft>
                <a:spcPts val="0"/>
              </a:spcAft>
              <a:buNone/>
            </a:pPr>
            <a:r>
              <a:rPr lang="it" sz="1200" i="1" dirty="0">
                <a:solidFill>
                  <a:schemeClr val="lt1"/>
                </a:solidFill>
                <a:latin typeface="Roboto"/>
                <a:ea typeface="Roboto"/>
                <a:cs typeface="Roboto"/>
                <a:sym typeface="Roboto"/>
              </a:rPr>
              <a:t>Prof. Mirco Marchetti</a:t>
            </a:r>
            <a:endParaRPr sz="1200" i="1" dirty="0">
              <a:solidFill>
                <a:schemeClr val="lt1"/>
              </a:solidFill>
              <a:latin typeface="Roboto"/>
              <a:ea typeface="Roboto"/>
              <a:cs typeface="Roboto"/>
              <a:sym typeface="Roboto"/>
            </a:endParaRPr>
          </a:p>
          <a:p>
            <a:pPr marL="0" lvl="0" indent="0" algn="r" rtl="0">
              <a:spcBef>
                <a:spcPts val="0"/>
              </a:spcBef>
              <a:spcAft>
                <a:spcPts val="0"/>
              </a:spcAft>
              <a:buNone/>
            </a:pPr>
            <a:endParaRPr sz="1200" i="1" dirty="0">
              <a:solidFill>
                <a:schemeClr val="lt1"/>
              </a:solidFill>
              <a:latin typeface="Roboto"/>
              <a:ea typeface="Roboto"/>
              <a:cs typeface="Roboto"/>
              <a:sym typeface="Roboto"/>
            </a:endParaRPr>
          </a:p>
          <a:p>
            <a:pPr marL="0" lvl="0" indent="0" algn="r" rtl="0">
              <a:spcBef>
                <a:spcPts val="0"/>
              </a:spcBef>
              <a:spcAft>
                <a:spcPts val="0"/>
              </a:spcAft>
              <a:buNone/>
            </a:pPr>
            <a:r>
              <a:rPr lang="it" sz="1400" b="1" dirty="0"/>
              <a:t>Correlatori</a:t>
            </a:r>
            <a:endParaRPr sz="1400" b="1" dirty="0"/>
          </a:p>
          <a:p>
            <a:pPr marL="0" lvl="0" indent="0" algn="r" rtl="0">
              <a:spcBef>
                <a:spcPts val="0"/>
              </a:spcBef>
              <a:spcAft>
                <a:spcPts val="0"/>
              </a:spcAft>
              <a:buNone/>
            </a:pPr>
            <a:r>
              <a:rPr lang="it" sz="1200" i="1" dirty="0">
                <a:solidFill>
                  <a:schemeClr val="lt1"/>
                </a:solidFill>
                <a:latin typeface="Roboto"/>
                <a:ea typeface="Roboto"/>
                <a:cs typeface="Roboto"/>
                <a:sym typeface="Roboto"/>
              </a:rPr>
              <a:t>Ing. Andrea Venturi </a:t>
            </a:r>
          </a:p>
          <a:p>
            <a:pPr marL="0" lvl="0" indent="0" algn="r" rtl="0">
              <a:spcBef>
                <a:spcPts val="0"/>
              </a:spcBef>
              <a:spcAft>
                <a:spcPts val="0"/>
              </a:spcAft>
              <a:buNone/>
            </a:pPr>
            <a:r>
              <a:rPr lang="it" sz="1200" i="1" dirty="0">
                <a:solidFill>
                  <a:schemeClr val="lt1"/>
                </a:solidFill>
                <a:latin typeface="Roboto"/>
                <a:ea typeface="Roboto"/>
                <a:cs typeface="Roboto"/>
                <a:sym typeface="Roboto"/>
              </a:rPr>
              <a:t>Ing. Dimitri Galli</a:t>
            </a:r>
            <a:endParaRPr sz="1400" b="1" dirty="0"/>
          </a:p>
        </p:txBody>
      </p:sp>
      <p:sp>
        <p:nvSpPr>
          <p:cNvPr id="157" name="Google Shape;157;p18"/>
          <p:cNvSpPr txBox="1"/>
          <p:nvPr/>
        </p:nvSpPr>
        <p:spPr>
          <a:xfrm>
            <a:off x="345205" y="161423"/>
            <a:ext cx="4127205" cy="686311"/>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600"/>
              </a:spcAft>
              <a:buNone/>
            </a:pPr>
            <a:r>
              <a:rPr lang="it" sz="2300" dirty="0">
                <a:solidFill>
                  <a:srgbClr val="63666A"/>
                </a:solidFill>
                <a:highlight>
                  <a:srgbClr val="FFFFFF"/>
                </a:highlight>
                <a:latin typeface="Helvetica Neue"/>
                <a:ea typeface="Helvetica Neue"/>
                <a:cs typeface="Helvetica Neue"/>
                <a:sym typeface="Helvetica Neue"/>
              </a:rPr>
              <a:t>Security, Edge and Cloud</a:t>
            </a:r>
            <a:r>
              <a:rPr lang="it" sz="2300" dirty="0">
                <a:highlight>
                  <a:srgbClr val="FFFFFF"/>
                </a:highlight>
                <a:latin typeface="Helvetica Neue"/>
                <a:ea typeface="Helvetica Neue"/>
                <a:cs typeface="Helvetica Neue"/>
                <a:sym typeface="Helvetica Neue"/>
              </a:rPr>
              <a:t> </a:t>
            </a:r>
            <a:r>
              <a:rPr lang="it" sz="2300" dirty="0">
                <a:solidFill>
                  <a:srgbClr val="D14124"/>
                </a:solidFill>
                <a:highlight>
                  <a:srgbClr val="FFFFFF"/>
                </a:highlight>
                <a:latin typeface="Helvetica Neue"/>
                <a:ea typeface="Helvetica Neue"/>
                <a:cs typeface="Helvetica Neue"/>
                <a:sym typeface="Helvetica Neue"/>
              </a:rPr>
              <a:t>Lab</a:t>
            </a:r>
            <a:endParaRPr sz="1300" dirty="0">
              <a:solidFill>
                <a:srgbClr val="D14124"/>
              </a:solidFill>
              <a:latin typeface="Helvetica Neue"/>
              <a:ea typeface="Helvetica Neue"/>
              <a:cs typeface="Helvetica Neue"/>
              <a:sym typeface="Helvetica Neue"/>
            </a:endParaRPr>
          </a:p>
        </p:txBody>
      </p:sp>
      <p:sp>
        <p:nvSpPr>
          <p:cNvPr id="158" name="Google Shape;158;p18"/>
          <p:cNvSpPr txBox="1">
            <a:spLocks noGrp="1"/>
          </p:cNvSpPr>
          <p:nvPr>
            <p:ph type="subTitle" idx="1"/>
          </p:nvPr>
        </p:nvSpPr>
        <p:spPr>
          <a:xfrm>
            <a:off x="726375" y="3387828"/>
            <a:ext cx="2456700"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400" b="1" dirty="0"/>
              <a:t>Candidato</a:t>
            </a:r>
            <a:endParaRPr lang="it-IT" sz="1400" b="1" dirty="0"/>
          </a:p>
          <a:p>
            <a:pPr marL="0" lvl="0" indent="0" algn="l" rtl="0">
              <a:spcBef>
                <a:spcPts val="0"/>
              </a:spcBef>
              <a:spcAft>
                <a:spcPts val="0"/>
              </a:spcAft>
              <a:buNone/>
            </a:pPr>
            <a:r>
              <a:rPr lang="it-IT" sz="1200" i="1" dirty="0">
                <a:solidFill>
                  <a:schemeClr val="lt1"/>
                </a:solidFill>
                <a:latin typeface="Roboto"/>
                <a:ea typeface="Roboto"/>
                <a:cs typeface="Roboto"/>
                <a:sym typeface="Roboto"/>
              </a:rPr>
              <a:t>Angelo Mammana</a:t>
            </a:r>
            <a:endParaRPr lang="it-IT"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15D3D2E-8D3A-3409-39D6-B64187A17720}"/>
              </a:ext>
            </a:extLst>
          </p:cNvPr>
          <p:cNvSpPr>
            <a:spLocks noGrp="1"/>
          </p:cNvSpPr>
          <p:nvPr>
            <p:ph type="sldNum" idx="12"/>
          </p:nvPr>
        </p:nvSpPr>
        <p:spPr>
          <a:xfrm>
            <a:off x="8445676" y="4617463"/>
            <a:ext cx="548700" cy="393600"/>
          </a:xfrm>
        </p:spPr>
        <p:txBody>
          <a:bodyPr/>
          <a:lstStyle/>
          <a:p>
            <a:pPr marL="0" lvl="0" indent="0" algn="r" rtl="0">
              <a:spcBef>
                <a:spcPts val="0"/>
              </a:spcBef>
              <a:spcAft>
                <a:spcPts val="0"/>
              </a:spcAft>
              <a:buNone/>
            </a:pPr>
            <a:fld id="{00000000-1234-1234-1234-123412341234}" type="slidenum">
              <a:rPr lang="it-IT" smtClean="0"/>
              <a:t>10</a:t>
            </a:fld>
            <a:endParaRPr lang="it-IT"/>
          </a:p>
        </p:txBody>
      </p:sp>
      <p:sp>
        <p:nvSpPr>
          <p:cNvPr id="11" name="Titolo 10">
            <a:extLst>
              <a:ext uri="{FF2B5EF4-FFF2-40B4-BE49-F238E27FC236}">
                <a16:creationId xmlns:a16="http://schemas.microsoft.com/office/drawing/2014/main" id="{DE108FD3-72CF-82B8-E330-047274BD3F6C}"/>
              </a:ext>
            </a:extLst>
          </p:cNvPr>
          <p:cNvSpPr>
            <a:spLocks noGrp="1"/>
          </p:cNvSpPr>
          <p:nvPr>
            <p:ph type="title"/>
          </p:nvPr>
        </p:nvSpPr>
        <p:spPr/>
        <p:txBody>
          <a:bodyPr/>
          <a:lstStyle/>
          <a:p>
            <a:r>
              <a:rPr lang="it-IT" dirty="0"/>
              <a:t>Explainability Attack vs Standard Attack</a:t>
            </a:r>
          </a:p>
        </p:txBody>
      </p:sp>
      <p:sp>
        <p:nvSpPr>
          <p:cNvPr id="14" name="Google Shape;183;p21">
            <a:extLst>
              <a:ext uri="{FF2B5EF4-FFF2-40B4-BE49-F238E27FC236}">
                <a16:creationId xmlns:a16="http://schemas.microsoft.com/office/drawing/2014/main" id="{8CAB5987-A813-D475-A136-7460ED393DCE}"/>
              </a:ext>
            </a:extLst>
          </p:cNvPr>
          <p:cNvSpPr txBox="1">
            <a:spLocks/>
          </p:cNvSpPr>
          <p:nvPr/>
        </p:nvSpPr>
        <p:spPr>
          <a:xfrm>
            <a:off x="6258017" y="132437"/>
            <a:ext cx="2716039" cy="39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000000"/>
              </a:buClr>
              <a:buSzPts val="1300"/>
              <a:buFont typeface="Helvetica Neue"/>
              <a:buChar char="●"/>
              <a:defRPr sz="13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5pPr>
            <a:lvl6pPr marL="2743200" marR="0" lvl="5"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6pPr>
            <a:lvl7pPr marL="3200400" marR="0" lvl="6"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7pPr>
            <a:lvl8pPr marL="3657600" marR="0" lvl="7"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8pPr>
            <a:lvl9pPr marL="4114800" marR="0" lvl="8" indent="-298450" algn="l" rtl="0">
              <a:lnSpc>
                <a:spcPct val="115000"/>
              </a:lnSpc>
              <a:spcBef>
                <a:spcPts val="1600"/>
              </a:spcBef>
              <a:spcAft>
                <a:spcPts val="160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9pPr>
          </a:lstStyle>
          <a:p>
            <a:pPr marL="0" indent="0" algn="r">
              <a:spcAft>
                <a:spcPts val="1600"/>
              </a:spcAft>
              <a:buFont typeface="Helvetica Neue"/>
              <a:buNone/>
            </a:pPr>
            <a:r>
              <a:rPr lang="it-IT" sz="1400">
                <a:solidFill>
                  <a:schemeClr val="bg1"/>
                </a:solidFill>
              </a:rPr>
              <a:t>4.   Risultati</a:t>
            </a:r>
            <a:endParaRPr lang="it-IT" sz="1400" dirty="0">
              <a:solidFill>
                <a:schemeClr val="bg1"/>
              </a:solidFill>
            </a:endParaRPr>
          </a:p>
        </p:txBody>
      </p:sp>
      <p:sp>
        <p:nvSpPr>
          <p:cNvPr id="2" name="CasellaDiTesto 1">
            <a:extLst>
              <a:ext uri="{FF2B5EF4-FFF2-40B4-BE49-F238E27FC236}">
                <a16:creationId xmlns:a16="http://schemas.microsoft.com/office/drawing/2014/main" id="{D36E913F-84C7-F161-60A0-FCE76867676C}"/>
              </a:ext>
            </a:extLst>
          </p:cNvPr>
          <p:cNvSpPr txBox="1"/>
          <p:nvPr/>
        </p:nvSpPr>
        <p:spPr>
          <a:xfrm>
            <a:off x="583807" y="1270065"/>
            <a:ext cx="7571651" cy="692497"/>
          </a:xfrm>
          <a:prstGeom prst="rect">
            <a:avLst/>
          </a:prstGeom>
          <a:noFill/>
        </p:spPr>
        <p:txBody>
          <a:bodyPr wrap="square">
            <a:spAutoFit/>
          </a:bodyPr>
          <a:lstStyle/>
          <a:p>
            <a:pPr marL="146050"/>
            <a:r>
              <a:rPr lang="it-IT" sz="1300" dirty="0">
                <a:latin typeface="Helvetica Neue" panose="02000503000000020004" pitchFamily="2" charset="0"/>
                <a:ea typeface="Helvetica Neue" panose="02000503000000020004" pitchFamily="2" charset="0"/>
                <a:cs typeface="Helvetica Neue" panose="02000503000000020004" pitchFamily="2" charset="0"/>
              </a:rPr>
              <a:t>Si illustra l'andamento della DR del sistema sotto attacco, evidenziando come </a:t>
            </a:r>
            <a:r>
              <a:rPr lang="it-IT" sz="1300" b="1" dirty="0">
                <a:latin typeface="Helvetica Neue" panose="02000503000000020004" pitchFamily="2" charset="0"/>
                <a:ea typeface="Helvetica Neue" panose="02000503000000020004" pitchFamily="2" charset="0"/>
                <a:cs typeface="Helvetica Neue" panose="02000503000000020004" pitchFamily="2" charset="0"/>
              </a:rPr>
              <a:t>un maggiore degrado sottolinei una conseguenza più significativa dell’attacco</a:t>
            </a:r>
            <a:r>
              <a:rPr lang="it-IT" sz="1300" dirty="0">
                <a:latin typeface="Helvetica Neue" panose="02000503000000020004" pitchFamily="2" charset="0"/>
                <a:ea typeface="Helvetica Neue" panose="02000503000000020004" pitchFamily="2" charset="0"/>
                <a:cs typeface="Helvetica Neue" panose="02000503000000020004" pitchFamily="2" charset="0"/>
              </a:rPr>
              <a:t>. Ad esempio, un valore di DR pari a 0,5 indica che il sistema di rilevamento non è riuscito a identificare il 50% degli attacchi.</a:t>
            </a:r>
            <a:endPar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A9CD873-9B22-9B7C-D0C6-9F55E7366672}"/>
              </a:ext>
            </a:extLst>
          </p:cNvPr>
          <p:cNvPicPr>
            <a:picLocks noChangeAspect="1"/>
          </p:cNvPicPr>
          <p:nvPr/>
        </p:nvPicPr>
        <p:blipFill>
          <a:blip r:embed="rId3"/>
          <a:stretch>
            <a:fillRect/>
          </a:stretch>
        </p:blipFill>
        <p:spPr>
          <a:xfrm>
            <a:off x="1172875" y="1962562"/>
            <a:ext cx="6751714" cy="2851701"/>
          </a:xfrm>
          <a:prstGeom prst="rect">
            <a:avLst/>
          </a:prstGeom>
        </p:spPr>
      </p:pic>
      <p:sp>
        <p:nvSpPr>
          <p:cNvPr id="13" name="Rettangolo 12">
            <a:extLst>
              <a:ext uri="{FF2B5EF4-FFF2-40B4-BE49-F238E27FC236}">
                <a16:creationId xmlns:a16="http://schemas.microsoft.com/office/drawing/2014/main" id="{E7DFCEE9-EE10-7436-6928-83379E5B7A94}"/>
              </a:ext>
            </a:extLst>
          </p:cNvPr>
          <p:cNvSpPr/>
          <p:nvPr/>
        </p:nvSpPr>
        <p:spPr>
          <a:xfrm>
            <a:off x="6195485" y="2064222"/>
            <a:ext cx="1775640" cy="1015056"/>
          </a:xfrm>
          <a:prstGeom prst="rect">
            <a:avLst/>
          </a:prstGeom>
          <a:noFill/>
          <a:ln cmpd="sng">
            <a:solidFill>
              <a:srgbClr val="FF0000">
                <a:alpha val="35251"/>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52461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15D3D2E-8D3A-3409-39D6-B64187A177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11</a:t>
            </a:fld>
            <a:endParaRPr lang="it-IT"/>
          </a:p>
        </p:txBody>
      </p:sp>
      <p:sp>
        <p:nvSpPr>
          <p:cNvPr id="11" name="Titolo 10">
            <a:extLst>
              <a:ext uri="{FF2B5EF4-FFF2-40B4-BE49-F238E27FC236}">
                <a16:creationId xmlns:a16="http://schemas.microsoft.com/office/drawing/2014/main" id="{DE108FD3-72CF-82B8-E330-047274BD3F6C}"/>
              </a:ext>
            </a:extLst>
          </p:cNvPr>
          <p:cNvSpPr>
            <a:spLocks noGrp="1"/>
          </p:cNvSpPr>
          <p:nvPr>
            <p:ph type="title"/>
          </p:nvPr>
        </p:nvSpPr>
        <p:spPr/>
        <p:txBody>
          <a:bodyPr/>
          <a:lstStyle/>
          <a:p>
            <a:r>
              <a:rPr lang="it-IT" dirty="0"/>
              <a:t>Conclusioni</a:t>
            </a:r>
          </a:p>
        </p:txBody>
      </p:sp>
      <p:pic>
        <p:nvPicPr>
          <p:cNvPr id="4" name="Immagine 3" descr="Immagine che contiene testo, schermata, Carattere&#10;&#10;Descrizione generata automaticamente">
            <a:extLst>
              <a:ext uri="{FF2B5EF4-FFF2-40B4-BE49-F238E27FC236}">
                <a16:creationId xmlns:a16="http://schemas.microsoft.com/office/drawing/2014/main" id="{BF01BE73-B2E1-090D-4659-B60CA5C3CB84}"/>
              </a:ext>
            </a:extLst>
          </p:cNvPr>
          <p:cNvPicPr>
            <a:picLocks noChangeAspect="1"/>
          </p:cNvPicPr>
          <p:nvPr/>
        </p:nvPicPr>
        <p:blipFill>
          <a:blip r:embed="rId3"/>
          <a:stretch>
            <a:fillRect/>
          </a:stretch>
        </p:blipFill>
        <p:spPr>
          <a:xfrm>
            <a:off x="727800" y="1330921"/>
            <a:ext cx="4469281" cy="3418930"/>
          </a:xfrm>
          <a:prstGeom prst="rect">
            <a:avLst/>
          </a:prstGeom>
        </p:spPr>
      </p:pic>
      <p:pic>
        <p:nvPicPr>
          <p:cNvPr id="7" name="Immagine 6" descr="Immagine che contiene testo, schermata, Carattere, design&#10;&#10;Descrizione generata automaticamente">
            <a:extLst>
              <a:ext uri="{FF2B5EF4-FFF2-40B4-BE49-F238E27FC236}">
                <a16:creationId xmlns:a16="http://schemas.microsoft.com/office/drawing/2014/main" id="{6B7CF698-2481-3494-228F-F877D4D64E68}"/>
              </a:ext>
            </a:extLst>
          </p:cNvPr>
          <p:cNvPicPr>
            <a:picLocks noChangeAspect="1"/>
          </p:cNvPicPr>
          <p:nvPr/>
        </p:nvPicPr>
        <p:blipFill>
          <a:blip r:embed="rId4"/>
          <a:stretch>
            <a:fillRect/>
          </a:stretch>
        </p:blipFill>
        <p:spPr>
          <a:xfrm>
            <a:off x="5722631" y="1167830"/>
            <a:ext cx="2876469" cy="3418930"/>
          </a:xfrm>
          <a:prstGeom prst="rect">
            <a:avLst/>
          </a:prstGeom>
        </p:spPr>
      </p:pic>
    </p:spTree>
    <p:extLst>
      <p:ext uri="{BB962C8B-B14F-4D97-AF65-F5344CB8AC3E}">
        <p14:creationId xmlns:p14="http://schemas.microsoft.com/office/powerpoint/2010/main" val="312978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727800" y="752082"/>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it" dirty="0"/>
            </a:br>
            <a:r>
              <a:rPr lang="it" dirty="0"/>
              <a:t>Grazie per l’attenzione</a:t>
            </a:r>
            <a:endParaRPr dirty="0"/>
          </a:p>
        </p:txBody>
      </p:sp>
      <p:sp>
        <p:nvSpPr>
          <p:cNvPr id="172" name="Google Shape;172;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12</a:t>
            </a:fld>
            <a:endParaRPr/>
          </a:p>
        </p:txBody>
      </p:sp>
    </p:spTree>
    <p:extLst>
      <p:ext uri="{BB962C8B-B14F-4D97-AF65-F5344CB8AC3E}">
        <p14:creationId xmlns:p14="http://schemas.microsoft.com/office/powerpoint/2010/main" val="1243078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799" y="816779"/>
            <a:ext cx="8023995"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a:t>
            </a:r>
            <a:r>
              <a:rPr lang="it" dirty="0"/>
              <a:t>onfronto tra Explainability Structural Attack </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13</a:t>
            </a:fld>
            <a:endParaRPr/>
          </a:p>
        </p:txBody>
      </p:sp>
      <p:sp>
        <p:nvSpPr>
          <p:cNvPr id="181" name="Google Shape;181;p21"/>
          <p:cNvSpPr/>
          <p:nvPr/>
        </p:nvSpPr>
        <p:spPr>
          <a:xfrm>
            <a:off x="5271300" y="3625925"/>
            <a:ext cx="1086300" cy="535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txBox="1">
            <a:spLocks noGrp="1"/>
          </p:cNvSpPr>
          <p:nvPr>
            <p:ph type="body" idx="2"/>
          </p:nvPr>
        </p:nvSpPr>
        <p:spPr>
          <a:xfrm>
            <a:off x="6258017"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4.   Risultati</a:t>
            </a:r>
            <a:endParaRPr sz="1400" dirty="0">
              <a:solidFill>
                <a:schemeClr val="bg1"/>
              </a:solidFill>
            </a:endParaRPr>
          </a:p>
        </p:txBody>
      </p:sp>
      <p:pic>
        <p:nvPicPr>
          <p:cNvPr id="3" name="Immagine 2">
            <a:extLst>
              <a:ext uri="{FF2B5EF4-FFF2-40B4-BE49-F238E27FC236}">
                <a16:creationId xmlns:a16="http://schemas.microsoft.com/office/drawing/2014/main" id="{7B1095F4-14A9-8485-1C42-D44E52636605}"/>
              </a:ext>
            </a:extLst>
          </p:cNvPr>
          <p:cNvPicPr>
            <a:picLocks noChangeAspect="1"/>
          </p:cNvPicPr>
          <p:nvPr/>
        </p:nvPicPr>
        <p:blipFill>
          <a:blip r:embed="rId3"/>
          <a:stretch>
            <a:fillRect/>
          </a:stretch>
        </p:blipFill>
        <p:spPr>
          <a:xfrm>
            <a:off x="4544388" y="1295331"/>
            <a:ext cx="4276680" cy="3633286"/>
          </a:xfrm>
          <a:prstGeom prst="rect">
            <a:avLst/>
          </a:prstGeom>
        </p:spPr>
      </p:pic>
      <p:sp>
        <p:nvSpPr>
          <p:cNvPr id="10" name="Google Shape;182;p21">
            <a:extLst>
              <a:ext uri="{FF2B5EF4-FFF2-40B4-BE49-F238E27FC236}">
                <a16:creationId xmlns:a16="http://schemas.microsoft.com/office/drawing/2014/main" id="{6ADA71F4-A5C5-675A-1201-85BDCEDBBE3C}"/>
              </a:ext>
            </a:extLst>
          </p:cNvPr>
          <p:cNvSpPr txBox="1">
            <a:spLocks noGrp="1"/>
          </p:cNvSpPr>
          <p:nvPr>
            <p:ph type="body" idx="1"/>
          </p:nvPr>
        </p:nvSpPr>
        <p:spPr>
          <a:xfrm>
            <a:off x="645592" y="1848036"/>
            <a:ext cx="3960673" cy="2845669"/>
          </a:xfrm>
          <a:prstGeom prst="rect">
            <a:avLst/>
          </a:prstGeom>
        </p:spPr>
        <p:txBody>
          <a:bodyPr spcFirstLastPara="1" wrap="square" lIns="91425" tIns="91425" rIns="91425" bIns="91425" anchor="t" anchorCtr="0">
            <a:noAutofit/>
          </a:bodyPr>
          <a:lstStyle/>
          <a:p>
            <a:pPr marL="146050" indent="0" algn="l">
              <a:lnSpc>
                <a:spcPct val="100000"/>
              </a:lnSpc>
              <a:buNone/>
            </a:pPr>
            <a:endParaRPr lang="it-IT" sz="1200" b="0" i="0" u="none" strike="noStrike" dirty="0">
              <a:solidFill>
                <a:srgbClr val="000000"/>
              </a:solidFill>
              <a:effectLst/>
            </a:endParaRPr>
          </a:p>
          <a:p>
            <a:pPr algn="l">
              <a:lnSpc>
                <a:spcPct val="100000"/>
              </a:lnSpc>
            </a:pPr>
            <a:r>
              <a:rPr lang="it-IT" sz="1200" b="0" i="0" u="none" strike="noStrike" dirty="0">
                <a:solidFill>
                  <a:srgbClr val="000000"/>
                </a:solidFill>
                <a:effectLst/>
              </a:rPr>
              <a:t>I quattro blocchi mostrano i valori della Detection Rate </a:t>
            </a:r>
            <a:r>
              <a:rPr lang="it-IT" sz="1200" b="1" i="0" u="none" strike="noStrike" dirty="0">
                <a:solidFill>
                  <a:srgbClr val="000000"/>
                </a:solidFill>
                <a:effectLst/>
              </a:rPr>
              <a:t>del  NIDS-GNN</a:t>
            </a:r>
            <a:r>
              <a:rPr lang="it-IT" sz="1200" b="0" i="0" u="none" strike="noStrike" dirty="0">
                <a:solidFill>
                  <a:srgbClr val="000000"/>
                </a:solidFill>
                <a:effectLst/>
              </a:rPr>
              <a:t> </a:t>
            </a:r>
            <a:r>
              <a:rPr lang="it-IT" sz="1200" i="0" u="none" strike="noStrike" dirty="0">
                <a:solidFill>
                  <a:srgbClr val="000000"/>
                </a:solidFill>
                <a:effectLst/>
              </a:rPr>
              <a:t>per ciascun algoritmo utilizzato durante l’attacco.</a:t>
            </a:r>
            <a:endParaRPr lang="it-IT" sz="1200" b="0" i="0" u="none" strike="noStrike" dirty="0">
              <a:solidFill>
                <a:srgbClr val="000000"/>
              </a:solidFill>
              <a:effectLst/>
            </a:endParaRPr>
          </a:p>
          <a:p>
            <a:pPr algn="l">
              <a:lnSpc>
                <a:spcPct val="100000"/>
              </a:lnSpc>
            </a:pPr>
            <a:endParaRPr lang="it-IT" sz="1200" dirty="0"/>
          </a:p>
          <a:p>
            <a:pPr algn="l">
              <a:lnSpc>
                <a:spcPct val="100000"/>
              </a:lnSpc>
            </a:pPr>
            <a:r>
              <a:rPr lang="it-IT" sz="1200" b="0" i="0" u="none" strike="noStrike" dirty="0">
                <a:solidFill>
                  <a:srgbClr val="000000"/>
                </a:solidFill>
                <a:effectLst/>
              </a:rPr>
              <a:t>Questi valori sono calcolati considerando una </a:t>
            </a:r>
            <a:r>
              <a:rPr lang="it-IT" sz="1200" b="1" i="0" u="none" strike="noStrike" dirty="0">
                <a:solidFill>
                  <a:srgbClr val="000000"/>
                </a:solidFill>
                <a:effectLst/>
              </a:rPr>
              <a:t>quantità crescente di flussi positivi </a:t>
            </a:r>
            <a:r>
              <a:rPr lang="it-IT" sz="1200" dirty="0"/>
              <a:t>inseriti</a:t>
            </a:r>
            <a:r>
              <a:rPr lang="it-IT" sz="1200" b="0" i="0" u="none" strike="noStrike" dirty="0">
                <a:solidFill>
                  <a:srgbClr val="000000"/>
                </a:solidFill>
                <a:effectLst/>
              </a:rPr>
              <a:t>, originati </a:t>
            </a:r>
            <a:r>
              <a:rPr lang="it-IT" sz="1200" b="1" i="0" u="none" strike="noStrike" dirty="0">
                <a:solidFill>
                  <a:srgbClr val="000000"/>
                </a:solidFill>
                <a:effectLst/>
              </a:rPr>
              <a:t>dai 100 indirizzi IP </a:t>
            </a:r>
            <a:r>
              <a:rPr lang="it-IT" sz="1200" i="0" u="none" strike="noStrike" dirty="0">
                <a:solidFill>
                  <a:srgbClr val="000000"/>
                </a:solidFill>
                <a:effectLst/>
              </a:rPr>
              <a:t>sorgenti contenuti </a:t>
            </a:r>
            <a:r>
              <a:rPr lang="it-IT" sz="1200" b="1" i="0" u="none" strike="noStrike" dirty="0">
                <a:solidFill>
                  <a:srgbClr val="000000"/>
                </a:solidFill>
                <a:effectLst/>
              </a:rPr>
              <a:t>nei </a:t>
            </a:r>
            <a:r>
              <a:rPr lang="it-IT" sz="1200" b="1" i="0" u="none" strike="noStrike" dirty="0" err="1">
                <a:solidFill>
                  <a:srgbClr val="000000"/>
                </a:solidFill>
                <a:effectLst/>
              </a:rPr>
              <a:t>netflow</a:t>
            </a:r>
            <a:r>
              <a:rPr lang="it-IT" sz="1200" b="1" i="0" u="none" strike="noStrike" dirty="0">
                <a:solidFill>
                  <a:srgbClr val="000000"/>
                </a:solidFill>
                <a:effectLst/>
              </a:rPr>
              <a:t> malevoli </a:t>
            </a:r>
            <a:r>
              <a:rPr lang="it-IT" sz="1200" i="0" u="none" strike="noStrike" dirty="0">
                <a:solidFill>
                  <a:srgbClr val="000000"/>
                </a:solidFill>
                <a:effectLst/>
              </a:rPr>
              <a:t>contrassegnati come </a:t>
            </a:r>
            <a:r>
              <a:rPr lang="it-IT" sz="1200" b="1" i="0" u="none" strike="noStrike" dirty="0">
                <a:solidFill>
                  <a:srgbClr val="000000"/>
                </a:solidFill>
                <a:effectLst/>
              </a:rPr>
              <a:t>più significativi </a:t>
            </a:r>
            <a:r>
              <a:rPr lang="it-IT" sz="1200" i="0" u="none" strike="noStrike" dirty="0">
                <a:solidFill>
                  <a:srgbClr val="000000"/>
                </a:solidFill>
                <a:effectLst/>
              </a:rPr>
              <a:t>per ciascun explainer</a:t>
            </a:r>
            <a:r>
              <a:rPr lang="it-IT" sz="1200" b="0" i="0" u="none" strike="noStrike" dirty="0">
                <a:solidFill>
                  <a:srgbClr val="000000"/>
                </a:solidFill>
                <a:effectLst/>
              </a:rPr>
              <a:t>, indicati nella colonna "</a:t>
            </a:r>
            <a:r>
              <a:rPr lang="it-IT" sz="1200" b="0" i="1" u="none" strike="noStrike" dirty="0" err="1">
                <a:solidFill>
                  <a:srgbClr val="000000"/>
                </a:solidFill>
                <a:effectLst/>
              </a:rPr>
              <a:t>amount</a:t>
            </a:r>
            <a:r>
              <a:rPr lang="it-IT" sz="1200" b="0" i="0" u="none" strike="noStrike" dirty="0">
                <a:solidFill>
                  <a:srgbClr val="000000"/>
                </a:solidFill>
                <a:effectLst/>
              </a:rPr>
              <a:t>".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 modo da effettuare un attacco mirato ai nodi più rilevanti per il sistema.</a:t>
            </a:r>
          </a:p>
          <a:p>
            <a:pPr marL="146050" indent="0" algn="l">
              <a:lnSpc>
                <a:spcPct val="100000"/>
              </a:lnSpc>
              <a:buNone/>
            </a:pPr>
            <a:endPar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lnSpc>
                <a:spcPct val="100000"/>
              </a:lnSpc>
            </a:pPr>
            <a:r>
              <a:rPr lang="it-IT" sz="1200" b="0" i="0" u="none" strike="noStrike" dirty="0">
                <a:solidFill>
                  <a:srgbClr val="000000"/>
                </a:solidFill>
                <a:effectLst/>
              </a:rPr>
              <a:t>"</a:t>
            </a:r>
            <a:r>
              <a:rPr lang="it-IT" sz="1200" b="1" i="1" u="none" strike="noStrike" dirty="0" err="1">
                <a:solidFill>
                  <a:srgbClr val="000000"/>
                </a:solidFill>
                <a:effectLst/>
              </a:rPr>
              <a:t>amount</a:t>
            </a:r>
            <a:r>
              <a:rPr lang="it-IT" sz="1200" b="1" i="1" u="none" strike="noStrike" dirty="0">
                <a:solidFill>
                  <a:srgbClr val="000000"/>
                </a:solidFill>
                <a:effectLst/>
              </a:rPr>
              <a:t> 0</a:t>
            </a:r>
            <a:r>
              <a:rPr lang="it-IT" sz="1200" b="0" i="0" u="none" strike="noStrike" dirty="0">
                <a:solidFill>
                  <a:srgbClr val="000000"/>
                </a:solidFill>
                <a:effectLst/>
              </a:rPr>
              <a:t>" rappresenta le prestazioni del modello </a:t>
            </a:r>
            <a:r>
              <a:rPr lang="it-IT" sz="1200" b="1" i="0" u="none" strike="noStrike" dirty="0">
                <a:solidFill>
                  <a:srgbClr val="000000"/>
                </a:solidFill>
                <a:effectLst/>
              </a:rPr>
              <a:t>GCN senza attacco</a:t>
            </a:r>
            <a:r>
              <a:rPr lang="it-IT" sz="1200" b="0" i="0" u="none" strike="noStrike" dirty="0">
                <a:solidFill>
                  <a:srgbClr val="000000"/>
                </a:solidFill>
                <a:effectLst/>
              </a:rPr>
              <a:t>.</a:t>
            </a:r>
          </a:p>
          <a:p>
            <a:pPr marL="146050" indent="0" algn="l">
              <a:buNone/>
            </a:pPr>
            <a:endParaRPr lang="it-IT"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CasellaDiTesto 11">
            <a:extLst>
              <a:ext uri="{FF2B5EF4-FFF2-40B4-BE49-F238E27FC236}">
                <a16:creationId xmlns:a16="http://schemas.microsoft.com/office/drawing/2014/main" id="{25355563-56E0-813F-619D-856E8D9EF0FC}"/>
              </a:ext>
            </a:extLst>
          </p:cNvPr>
          <p:cNvSpPr txBox="1"/>
          <p:nvPr/>
        </p:nvSpPr>
        <p:spPr>
          <a:xfrm>
            <a:off x="645592" y="1316596"/>
            <a:ext cx="4212846" cy="692497"/>
          </a:xfrm>
          <a:prstGeom prst="rect">
            <a:avLst/>
          </a:prstGeom>
          <a:noFill/>
        </p:spPr>
        <p:txBody>
          <a:bodyPr wrap="square">
            <a:spAutoFit/>
          </a:bodyPr>
          <a:lstStyle/>
          <a:p>
            <a:pPr marL="146050" indent="0" algn="l">
              <a:buNone/>
            </a:pPr>
            <a:r>
              <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Le Tabelle riportano le prestazioni del NIDS-GNN sotto attacco da </a:t>
            </a:r>
            <a:r>
              <a:rPr lang="it-IT" sz="13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quattro diversi Explainability Structural Attack</a:t>
            </a:r>
            <a:endPar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ttangolo 4">
            <a:extLst>
              <a:ext uri="{FF2B5EF4-FFF2-40B4-BE49-F238E27FC236}">
                <a16:creationId xmlns:a16="http://schemas.microsoft.com/office/drawing/2014/main" id="{3AD30267-CE3B-B394-DC33-04BB18479088}"/>
              </a:ext>
            </a:extLst>
          </p:cNvPr>
          <p:cNvSpPr/>
          <p:nvPr/>
        </p:nvSpPr>
        <p:spPr>
          <a:xfrm>
            <a:off x="5440679" y="1323149"/>
            <a:ext cx="3066019" cy="1713683"/>
          </a:xfrm>
          <a:prstGeom prst="rect">
            <a:avLst/>
          </a:prstGeom>
          <a:noFill/>
          <a:ln cmpd="sng">
            <a:solidFill>
              <a:srgbClr val="FF0000">
                <a:alpha val="35251"/>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65205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59A1A0-2A3C-64BA-4CA2-B386E5D1A5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graphicFrame>
        <p:nvGraphicFramePr>
          <p:cNvPr id="8" name="Tabella 7">
            <a:extLst>
              <a:ext uri="{FF2B5EF4-FFF2-40B4-BE49-F238E27FC236}">
                <a16:creationId xmlns:a16="http://schemas.microsoft.com/office/drawing/2014/main" id="{D76DB047-8EF6-4851-E6C2-AD1201C227B6}"/>
              </a:ext>
            </a:extLst>
          </p:cNvPr>
          <p:cNvGraphicFramePr>
            <a:graphicFrameLocks noGrp="1"/>
          </p:cNvGraphicFramePr>
          <p:nvPr>
            <p:extLst>
              <p:ext uri="{D42A27DB-BD31-4B8C-83A1-F6EECF244321}">
                <p14:modId xmlns:p14="http://schemas.microsoft.com/office/powerpoint/2010/main" val="2932069074"/>
              </p:ext>
            </p:extLst>
          </p:nvPr>
        </p:nvGraphicFramePr>
        <p:xfrm>
          <a:off x="2753283" y="34725"/>
          <a:ext cx="1772858" cy="2423160"/>
        </p:xfrm>
        <a:graphic>
          <a:graphicData uri="http://schemas.openxmlformats.org/drawingml/2006/table">
            <a:tbl>
              <a:tblPr firstRow="1" bandRow="1">
                <a:tableStyleId>{5C22544A-7EE6-4342-B048-85BDC9FD1C3A}</a:tableStyleId>
              </a:tblPr>
              <a:tblGrid>
                <a:gridCol w="886429">
                  <a:extLst>
                    <a:ext uri="{9D8B030D-6E8A-4147-A177-3AD203B41FA5}">
                      <a16:colId xmlns:a16="http://schemas.microsoft.com/office/drawing/2014/main" val="3736708665"/>
                    </a:ext>
                  </a:extLst>
                </a:gridCol>
                <a:gridCol w="886429">
                  <a:extLst>
                    <a:ext uri="{9D8B030D-6E8A-4147-A177-3AD203B41FA5}">
                      <a16:colId xmlns:a16="http://schemas.microsoft.com/office/drawing/2014/main" val="3345997477"/>
                    </a:ext>
                  </a:extLst>
                </a:gridCol>
              </a:tblGrid>
              <a:tr h="191904">
                <a:tc gridSpan="2">
                  <a:txBody>
                    <a:bodyPr/>
                    <a:lstStyle/>
                    <a:p>
                      <a:pPr algn="ctr"/>
                      <a:r>
                        <a:rPr lang="it-IT" dirty="0"/>
                        <a:t>GNNExplainer</a:t>
                      </a:r>
                    </a:p>
                  </a:txBody>
                  <a:tcPr/>
                </a:tc>
                <a:tc hMerge="1">
                  <a:txBody>
                    <a:bodyPr/>
                    <a:lstStyle/>
                    <a:p>
                      <a:pPr algn="ctr"/>
                      <a:endParaRPr lang="it-IT"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37896275"/>
                  </a:ext>
                </a:extLst>
              </a:tr>
              <a:tr h="191904">
                <a:tc>
                  <a:txBody>
                    <a:bodyPr/>
                    <a:lstStyle/>
                    <a:p>
                      <a:pPr algn="ctr"/>
                      <a:r>
                        <a:rPr lang="it-IT" b="1" dirty="0">
                          <a:solidFill>
                            <a:srgbClr val="C00000"/>
                          </a:solidFill>
                        </a:rPr>
                        <a:t>Amount</a:t>
                      </a:r>
                    </a:p>
                  </a:txBody>
                  <a:tcPr anchor="ctr"/>
                </a:tc>
                <a:tc>
                  <a:txBody>
                    <a:bodyPr/>
                    <a:lstStyle/>
                    <a:p>
                      <a:pPr algn="ctr"/>
                      <a:r>
                        <a:rPr lang="it-IT" b="1" dirty="0">
                          <a:solidFill>
                            <a:srgbClr val="C00000"/>
                          </a:solidFill>
                        </a:rPr>
                        <a:t>DR</a:t>
                      </a:r>
                    </a:p>
                  </a:txBody>
                  <a:tcPr anchor="ctr"/>
                </a:tc>
                <a:extLst>
                  <a:ext uri="{0D108BD9-81ED-4DB2-BD59-A6C34878D82A}">
                    <a16:rowId xmlns:a16="http://schemas.microsoft.com/office/drawing/2014/main" val="3422226619"/>
                  </a:ext>
                </a:extLst>
              </a:tr>
              <a:tr h="191904">
                <a:tc>
                  <a:txBody>
                    <a:bodyPr/>
                    <a:lstStyle/>
                    <a:p>
                      <a:pPr algn="ctr"/>
                      <a:r>
                        <a:rPr lang="it-IT" sz="1100" b="1" dirty="0">
                          <a:solidFill>
                            <a:schemeClr val="bg2"/>
                          </a:solidFill>
                        </a:rPr>
                        <a:t>0</a:t>
                      </a:r>
                    </a:p>
                  </a:txBody>
                  <a:tcPr/>
                </a:tc>
                <a:tc>
                  <a:txBody>
                    <a:bodyPr/>
                    <a:lstStyle/>
                    <a:p>
                      <a:pPr algn="ctr"/>
                      <a:r>
                        <a:rPr lang="it-IT" sz="1100" dirty="0"/>
                        <a:t>0.994</a:t>
                      </a:r>
                    </a:p>
                  </a:txBody>
                  <a:tcPr/>
                </a:tc>
                <a:extLst>
                  <a:ext uri="{0D108BD9-81ED-4DB2-BD59-A6C34878D82A}">
                    <a16:rowId xmlns:a16="http://schemas.microsoft.com/office/drawing/2014/main" val="1907971949"/>
                  </a:ext>
                </a:extLst>
              </a:tr>
              <a:tr h="191904">
                <a:tc>
                  <a:txBody>
                    <a:bodyPr/>
                    <a:lstStyle/>
                    <a:p>
                      <a:pPr algn="ctr"/>
                      <a:r>
                        <a:rPr lang="it-IT" sz="1100" b="1" dirty="0">
                          <a:solidFill>
                            <a:schemeClr val="bg2"/>
                          </a:solidFill>
                        </a:rPr>
                        <a:t>1</a:t>
                      </a:r>
                    </a:p>
                  </a:txBody>
                  <a:tcPr/>
                </a:tc>
                <a:tc>
                  <a:txBody>
                    <a:bodyPr/>
                    <a:lstStyle/>
                    <a:p>
                      <a:pPr algn="ctr"/>
                      <a:r>
                        <a:rPr lang="it-IT" sz="1100" dirty="0"/>
                        <a:t>0.802</a:t>
                      </a:r>
                    </a:p>
                  </a:txBody>
                  <a:tcPr/>
                </a:tc>
                <a:extLst>
                  <a:ext uri="{0D108BD9-81ED-4DB2-BD59-A6C34878D82A}">
                    <a16:rowId xmlns:a16="http://schemas.microsoft.com/office/drawing/2014/main" val="2314376628"/>
                  </a:ext>
                </a:extLst>
              </a:tr>
              <a:tr h="191904">
                <a:tc>
                  <a:txBody>
                    <a:bodyPr/>
                    <a:lstStyle/>
                    <a:p>
                      <a:pPr algn="ctr"/>
                      <a:r>
                        <a:rPr lang="it-IT" sz="1100" b="1" dirty="0">
                          <a:solidFill>
                            <a:schemeClr val="bg2"/>
                          </a:solidFill>
                        </a:rPr>
                        <a:t>2</a:t>
                      </a:r>
                    </a:p>
                  </a:txBody>
                  <a:tcPr/>
                </a:tc>
                <a:tc>
                  <a:txBody>
                    <a:bodyPr/>
                    <a:lstStyle/>
                    <a:p>
                      <a:pPr algn="ctr"/>
                      <a:r>
                        <a:rPr lang="it-IT" sz="1100" dirty="0"/>
                        <a:t>0.639</a:t>
                      </a:r>
                    </a:p>
                  </a:txBody>
                  <a:tcPr/>
                </a:tc>
                <a:extLst>
                  <a:ext uri="{0D108BD9-81ED-4DB2-BD59-A6C34878D82A}">
                    <a16:rowId xmlns:a16="http://schemas.microsoft.com/office/drawing/2014/main" val="1329174316"/>
                  </a:ext>
                </a:extLst>
              </a:tr>
              <a:tr h="191904">
                <a:tc>
                  <a:txBody>
                    <a:bodyPr/>
                    <a:lstStyle/>
                    <a:p>
                      <a:pPr algn="ctr"/>
                      <a:r>
                        <a:rPr lang="it-IT" sz="1100" b="1" dirty="0">
                          <a:solidFill>
                            <a:schemeClr val="bg2"/>
                          </a:solidFill>
                        </a:rPr>
                        <a:t>5</a:t>
                      </a:r>
                    </a:p>
                  </a:txBody>
                  <a:tcPr/>
                </a:tc>
                <a:tc>
                  <a:txBody>
                    <a:bodyPr/>
                    <a:lstStyle/>
                    <a:p>
                      <a:pPr algn="ctr"/>
                      <a:r>
                        <a:rPr lang="it-IT" sz="1100" dirty="0"/>
                        <a:t>0.566</a:t>
                      </a:r>
                    </a:p>
                  </a:txBody>
                  <a:tcPr/>
                </a:tc>
                <a:extLst>
                  <a:ext uri="{0D108BD9-81ED-4DB2-BD59-A6C34878D82A}">
                    <a16:rowId xmlns:a16="http://schemas.microsoft.com/office/drawing/2014/main" val="156298619"/>
                  </a:ext>
                </a:extLst>
              </a:tr>
              <a:tr h="191904">
                <a:tc>
                  <a:txBody>
                    <a:bodyPr/>
                    <a:lstStyle/>
                    <a:p>
                      <a:pPr algn="ctr"/>
                      <a:r>
                        <a:rPr lang="it-IT" sz="1100" b="1" dirty="0">
                          <a:solidFill>
                            <a:schemeClr val="bg2"/>
                          </a:solidFill>
                        </a:rPr>
                        <a:t>10</a:t>
                      </a:r>
                    </a:p>
                  </a:txBody>
                  <a:tcPr/>
                </a:tc>
                <a:tc>
                  <a:txBody>
                    <a:bodyPr/>
                    <a:lstStyle/>
                    <a:p>
                      <a:pPr algn="ctr"/>
                      <a:r>
                        <a:rPr lang="it-IT" sz="1100" dirty="0"/>
                        <a:t>0.553</a:t>
                      </a:r>
                    </a:p>
                  </a:txBody>
                  <a:tcPr/>
                </a:tc>
                <a:extLst>
                  <a:ext uri="{0D108BD9-81ED-4DB2-BD59-A6C34878D82A}">
                    <a16:rowId xmlns:a16="http://schemas.microsoft.com/office/drawing/2014/main" val="3150369930"/>
                  </a:ext>
                </a:extLst>
              </a:tr>
              <a:tr h="191904">
                <a:tc>
                  <a:txBody>
                    <a:bodyPr/>
                    <a:lstStyle/>
                    <a:p>
                      <a:pPr algn="ctr"/>
                      <a:r>
                        <a:rPr lang="it-IT" sz="1100" b="1" dirty="0">
                          <a:solidFill>
                            <a:schemeClr val="bg2"/>
                          </a:solidFill>
                        </a:rPr>
                        <a:t>15</a:t>
                      </a:r>
                    </a:p>
                  </a:txBody>
                  <a:tcPr/>
                </a:tc>
                <a:tc>
                  <a:txBody>
                    <a:bodyPr/>
                    <a:lstStyle/>
                    <a:p>
                      <a:pPr algn="ctr"/>
                      <a:r>
                        <a:rPr lang="it-IT" sz="1100" dirty="0"/>
                        <a:t>0.527</a:t>
                      </a:r>
                    </a:p>
                  </a:txBody>
                  <a:tcPr/>
                </a:tc>
                <a:extLst>
                  <a:ext uri="{0D108BD9-81ED-4DB2-BD59-A6C34878D82A}">
                    <a16:rowId xmlns:a16="http://schemas.microsoft.com/office/drawing/2014/main" val="297466389"/>
                  </a:ext>
                </a:extLst>
              </a:tr>
              <a:tr h="191904">
                <a:tc>
                  <a:txBody>
                    <a:bodyPr/>
                    <a:lstStyle/>
                    <a:p>
                      <a:pPr algn="ctr"/>
                      <a:r>
                        <a:rPr lang="it-IT" sz="1100" b="1" dirty="0">
                          <a:solidFill>
                            <a:schemeClr val="bg2"/>
                          </a:solidFill>
                        </a:rPr>
                        <a:t>20</a:t>
                      </a:r>
                    </a:p>
                  </a:txBody>
                  <a:tcPr/>
                </a:tc>
                <a:tc>
                  <a:txBody>
                    <a:bodyPr/>
                    <a:lstStyle/>
                    <a:p>
                      <a:pPr algn="ctr"/>
                      <a:r>
                        <a:rPr lang="it-IT" sz="1100" dirty="0"/>
                        <a:t>0.509</a:t>
                      </a:r>
                    </a:p>
                  </a:txBody>
                  <a:tcPr/>
                </a:tc>
                <a:extLst>
                  <a:ext uri="{0D108BD9-81ED-4DB2-BD59-A6C34878D82A}">
                    <a16:rowId xmlns:a16="http://schemas.microsoft.com/office/drawing/2014/main" val="103209289"/>
                  </a:ext>
                </a:extLst>
              </a:tr>
            </a:tbl>
          </a:graphicData>
        </a:graphic>
      </p:graphicFrame>
      <p:graphicFrame>
        <p:nvGraphicFramePr>
          <p:cNvPr id="13" name="Tabella 12">
            <a:extLst>
              <a:ext uri="{FF2B5EF4-FFF2-40B4-BE49-F238E27FC236}">
                <a16:creationId xmlns:a16="http://schemas.microsoft.com/office/drawing/2014/main" id="{C7A93065-28A6-07DE-47CE-DA28EDB83838}"/>
              </a:ext>
            </a:extLst>
          </p:cNvPr>
          <p:cNvGraphicFramePr>
            <a:graphicFrameLocks noGrp="1"/>
          </p:cNvGraphicFramePr>
          <p:nvPr>
            <p:extLst>
              <p:ext uri="{D42A27DB-BD31-4B8C-83A1-F6EECF244321}">
                <p14:modId xmlns:p14="http://schemas.microsoft.com/office/powerpoint/2010/main" val="3076845467"/>
              </p:ext>
            </p:extLst>
          </p:nvPr>
        </p:nvGraphicFramePr>
        <p:xfrm>
          <a:off x="4676610" y="34725"/>
          <a:ext cx="1772858" cy="2423160"/>
        </p:xfrm>
        <a:graphic>
          <a:graphicData uri="http://schemas.openxmlformats.org/drawingml/2006/table">
            <a:tbl>
              <a:tblPr firstRow="1" bandRow="1">
                <a:tableStyleId>{5C22544A-7EE6-4342-B048-85BDC9FD1C3A}</a:tableStyleId>
              </a:tblPr>
              <a:tblGrid>
                <a:gridCol w="886429">
                  <a:extLst>
                    <a:ext uri="{9D8B030D-6E8A-4147-A177-3AD203B41FA5}">
                      <a16:colId xmlns:a16="http://schemas.microsoft.com/office/drawing/2014/main" val="3736708665"/>
                    </a:ext>
                  </a:extLst>
                </a:gridCol>
                <a:gridCol w="886429">
                  <a:extLst>
                    <a:ext uri="{9D8B030D-6E8A-4147-A177-3AD203B41FA5}">
                      <a16:colId xmlns:a16="http://schemas.microsoft.com/office/drawing/2014/main" val="3345997477"/>
                    </a:ext>
                  </a:extLst>
                </a:gridCol>
              </a:tblGrid>
              <a:tr h="191904">
                <a:tc gridSpan="2">
                  <a:txBody>
                    <a:bodyPr/>
                    <a:lstStyle/>
                    <a:p>
                      <a:pPr algn="ctr"/>
                      <a:r>
                        <a:rPr lang="it-IT" dirty="0"/>
                        <a:t>Graph Mask</a:t>
                      </a:r>
                    </a:p>
                  </a:txBody>
                  <a:tcPr/>
                </a:tc>
                <a:tc hMerge="1">
                  <a:txBody>
                    <a:bodyPr/>
                    <a:lstStyle/>
                    <a:p>
                      <a:pPr algn="ctr"/>
                      <a:endParaRPr lang="it-IT"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37896275"/>
                  </a:ext>
                </a:extLst>
              </a:tr>
              <a:tr h="191904">
                <a:tc>
                  <a:txBody>
                    <a:bodyPr/>
                    <a:lstStyle/>
                    <a:p>
                      <a:pPr algn="ctr"/>
                      <a:r>
                        <a:rPr lang="it-IT" b="1" dirty="0">
                          <a:solidFill>
                            <a:srgbClr val="C00000"/>
                          </a:solidFill>
                        </a:rPr>
                        <a:t>Amount</a:t>
                      </a:r>
                    </a:p>
                  </a:txBody>
                  <a:tcPr anchor="ctr"/>
                </a:tc>
                <a:tc>
                  <a:txBody>
                    <a:bodyPr/>
                    <a:lstStyle/>
                    <a:p>
                      <a:pPr algn="ctr"/>
                      <a:r>
                        <a:rPr lang="it-IT" b="1" dirty="0">
                          <a:solidFill>
                            <a:srgbClr val="C00000"/>
                          </a:solidFill>
                        </a:rPr>
                        <a:t>DR</a:t>
                      </a:r>
                    </a:p>
                  </a:txBody>
                  <a:tcPr anchor="ctr"/>
                </a:tc>
                <a:extLst>
                  <a:ext uri="{0D108BD9-81ED-4DB2-BD59-A6C34878D82A}">
                    <a16:rowId xmlns:a16="http://schemas.microsoft.com/office/drawing/2014/main" val="3422226619"/>
                  </a:ext>
                </a:extLst>
              </a:tr>
              <a:tr h="191904">
                <a:tc>
                  <a:txBody>
                    <a:bodyPr/>
                    <a:lstStyle/>
                    <a:p>
                      <a:pPr algn="ctr"/>
                      <a:r>
                        <a:rPr lang="it-IT" sz="1100" b="1" dirty="0">
                          <a:solidFill>
                            <a:schemeClr val="bg2"/>
                          </a:solidFill>
                        </a:rPr>
                        <a:t>0</a:t>
                      </a:r>
                    </a:p>
                  </a:txBody>
                  <a:tcPr/>
                </a:tc>
                <a:tc>
                  <a:txBody>
                    <a:bodyPr/>
                    <a:lstStyle/>
                    <a:p>
                      <a:pPr algn="ctr"/>
                      <a:r>
                        <a:rPr lang="it-IT" sz="1100" dirty="0"/>
                        <a:t>0.994</a:t>
                      </a:r>
                    </a:p>
                  </a:txBody>
                  <a:tcPr/>
                </a:tc>
                <a:extLst>
                  <a:ext uri="{0D108BD9-81ED-4DB2-BD59-A6C34878D82A}">
                    <a16:rowId xmlns:a16="http://schemas.microsoft.com/office/drawing/2014/main" val="1907971949"/>
                  </a:ext>
                </a:extLst>
              </a:tr>
              <a:tr h="191904">
                <a:tc>
                  <a:txBody>
                    <a:bodyPr/>
                    <a:lstStyle/>
                    <a:p>
                      <a:pPr algn="ctr"/>
                      <a:r>
                        <a:rPr lang="it-IT" sz="1100" b="1" dirty="0">
                          <a:solidFill>
                            <a:schemeClr val="bg2"/>
                          </a:solidFill>
                        </a:rPr>
                        <a:t>1</a:t>
                      </a:r>
                    </a:p>
                  </a:txBody>
                  <a:tcPr/>
                </a:tc>
                <a:tc>
                  <a:txBody>
                    <a:bodyPr/>
                    <a:lstStyle/>
                    <a:p>
                      <a:pPr algn="ctr"/>
                      <a:r>
                        <a:rPr lang="it-IT" sz="1100" dirty="0"/>
                        <a:t>0.984</a:t>
                      </a:r>
                    </a:p>
                  </a:txBody>
                  <a:tcPr/>
                </a:tc>
                <a:extLst>
                  <a:ext uri="{0D108BD9-81ED-4DB2-BD59-A6C34878D82A}">
                    <a16:rowId xmlns:a16="http://schemas.microsoft.com/office/drawing/2014/main" val="2314376628"/>
                  </a:ext>
                </a:extLst>
              </a:tr>
              <a:tr h="191904">
                <a:tc>
                  <a:txBody>
                    <a:bodyPr/>
                    <a:lstStyle/>
                    <a:p>
                      <a:pPr algn="ctr"/>
                      <a:r>
                        <a:rPr lang="it-IT" sz="1100" b="1" dirty="0">
                          <a:solidFill>
                            <a:schemeClr val="bg2"/>
                          </a:solidFill>
                        </a:rPr>
                        <a:t>2</a:t>
                      </a:r>
                    </a:p>
                  </a:txBody>
                  <a:tcPr/>
                </a:tc>
                <a:tc>
                  <a:txBody>
                    <a:bodyPr/>
                    <a:lstStyle/>
                    <a:p>
                      <a:pPr algn="ctr"/>
                      <a:r>
                        <a:rPr lang="it-IT" sz="1100" dirty="0"/>
                        <a:t>0.967</a:t>
                      </a:r>
                    </a:p>
                  </a:txBody>
                  <a:tcPr/>
                </a:tc>
                <a:extLst>
                  <a:ext uri="{0D108BD9-81ED-4DB2-BD59-A6C34878D82A}">
                    <a16:rowId xmlns:a16="http://schemas.microsoft.com/office/drawing/2014/main" val="1329174316"/>
                  </a:ext>
                </a:extLst>
              </a:tr>
              <a:tr h="191904">
                <a:tc>
                  <a:txBody>
                    <a:bodyPr/>
                    <a:lstStyle/>
                    <a:p>
                      <a:pPr algn="ctr"/>
                      <a:r>
                        <a:rPr lang="it-IT" sz="1100" b="1" dirty="0">
                          <a:solidFill>
                            <a:schemeClr val="bg2"/>
                          </a:solidFill>
                        </a:rPr>
                        <a:t>5</a:t>
                      </a:r>
                    </a:p>
                  </a:txBody>
                  <a:tcPr/>
                </a:tc>
                <a:tc>
                  <a:txBody>
                    <a:bodyPr/>
                    <a:lstStyle/>
                    <a:p>
                      <a:pPr algn="ctr"/>
                      <a:r>
                        <a:rPr lang="it-IT" sz="1100" dirty="0"/>
                        <a:t>0.906</a:t>
                      </a:r>
                    </a:p>
                  </a:txBody>
                  <a:tcPr/>
                </a:tc>
                <a:extLst>
                  <a:ext uri="{0D108BD9-81ED-4DB2-BD59-A6C34878D82A}">
                    <a16:rowId xmlns:a16="http://schemas.microsoft.com/office/drawing/2014/main" val="156298619"/>
                  </a:ext>
                </a:extLst>
              </a:tr>
              <a:tr h="191904">
                <a:tc>
                  <a:txBody>
                    <a:bodyPr/>
                    <a:lstStyle/>
                    <a:p>
                      <a:pPr algn="ctr"/>
                      <a:r>
                        <a:rPr lang="it-IT" sz="1100" b="1" dirty="0">
                          <a:solidFill>
                            <a:schemeClr val="bg2"/>
                          </a:solidFill>
                        </a:rPr>
                        <a:t>10</a:t>
                      </a:r>
                    </a:p>
                  </a:txBody>
                  <a:tcPr/>
                </a:tc>
                <a:tc>
                  <a:txBody>
                    <a:bodyPr/>
                    <a:lstStyle/>
                    <a:p>
                      <a:pPr algn="ctr"/>
                      <a:r>
                        <a:rPr lang="it-IT" sz="1100" dirty="0"/>
                        <a:t>0.695</a:t>
                      </a:r>
                    </a:p>
                  </a:txBody>
                  <a:tcPr/>
                </a:tc>
                <a:extLst>
                  <a:ext uri="{0D108BD9-81ED-4DB2-BD59-A6C34878D82A}">
                    <a16:rowId xmlns:a16="http://schemas.microsoft.com/office/drawing/2014/main" val="3150369930"/>
                  </a:ext>
                </a:extLst>
              </a:tr>
              <a:tr h="191904">
                <a:tc>
                  <a:txBody>
                    <a:bodyPr/>
                    <a:lstStyle/>
                    <a:p>
                      <a:pPr algn="ctr"/>
                      <a:r>
                        <a:rPr lang="it-IT" sz="1100" b="1" dirty="0">
                          <a:solidFill>
                            <a:schemeClr val="bg2"/>
                          </a:solidFill>
                        </a:rPr>
                        <a:t>15</a:t>
                      </a:r>
                    </a:p>
                  </a:txBody>
                  <a:tcPr/>
                </a:tc>
                <a:tc>
                  <a:txBody>
                    <a:bodyPr/>
                    <a:lstStyle/>
                    <a:p>
                      <a:pPr algn="ctr"/>
                      <a:r>
                        <a:rPr lang="it-IT" sz="1100" dirty="0"/>
                        <a:t>0.654</a:t>
                      </a:r>
                    </a:p>
                  </a:txBody>
                  <a:tcPr/>
                </a:tc>
                <a:extLst>
                  <a:ext uri="{0D108BD9-81ED-4DB2-BD59-A6C34878D82A}">
                    <a16:rowId xmlns:a16="http://schemas.microsoft.com/office/drawing/2014/main" val="297466389"/>
                  </a:ext>
                </a:extLst>
              </a:tr>
              <a:tr h="191904">
                <a:tc>
                  <a:txBody>
                    <a:bodyPr/>
                    <a:lstStyle/>
                    <a:p>
                      <a:pPr algn="ctr"/>
                      <a:r>
                        <a:rPr lang="it-IT" sz="1100" b="1" dirty="0">
                          <a:solidFill>
                            <a:schemeClr val="bg2"/>
                          </a:solidFill>
                        </a:rPr>
                        <a:t>20</a:t>
                      </a:r>
                    </a:p>
                  </a:txBody>
                  <a:tcPr/>
                </a:tc>
                <a:tc>
                  <a:txBody>
                    <a:bodyPr/>
                    <a:lstStyle/>
                    <a:p>
                      <a:pPr algn="ctr"/>
                      <a:r>
                        <a:rPr lang="it-IT" sz="1100" dirty="0"/>
                        <a:t>0.631</a:t>
                      </a:r>
                    </a:p>
                  </a:txBody>
                  <a:tcPr/>
                </a:tc>
                <a:extLst>
                  <a:ext uri="{0D108BD9-81ED-4DB2-BD59-A6C34878D82A}">
                    <a16:rowId xmlns:a16="http://schemas.microsoft.com/office/drawing/2014/main" val="103209289"/>
                  </a:ext>
                </a:extLst>
              </a:tr>
            </a:tbl>
          </a:graphicData>
        </a:graphic>
      </p:graphicFrame>
      <p:graphicFrame>
        <p:nvGraphicFramePr>
          <p:cNvPr id="14" name="Tabella 13">
            <a:extLst>
              <a:ext uri="{FF2B5EF4-FFF2-40B4-BE49-F238E27FC236}">
                <a16:creationId xmlns:a16="http://schemas.microsoft.com/office/drawing/2014/main" id="{C2CED6FE-6BDE-94DF-B447-EB4A66A4184D}"/>
              </a:ext>
            </a:extLst>
          </p:cNvPr>
          <p:cNvGraphicFramePr>
            <a:graphicFrameLocks noGrp="1"/>
          </p:cNvGraphicFramePr>
          <p:nvPr>
            <p:extLst>
              <p:ext uri="{D42A27DB-BD31-4B8C-83A1-F6EECF244321}">
                <p14:modId xmlns:p14="http://schemas.microsoft.com/office/powerpoint/2010/main" val="1591597828"/>
              </p:ext>
            </p:extLst>
          </p:nvPr>
        </p:nvGraphicFramePr>
        <p:xfrm>
          <a:off x="2753283" y="2571750"/>
          <a:ext cx="1772858" cy="2423160"/>
        </p:xfrm>
        <a:graphic>
          <a:graphicData uri="http://schemas.openxmlformats.org/drawingml/2006/table">
            <a:tbl>
              <a:tblPr firstRow="1" bandRow="1">
                <a:tableStyleId>{5C22544A-7EE6-4342-B048-85BDC9FD1C3A}</a:tableStyleId>
              </a:tblPr>
              <a:tblGrid>
                <a:gridCol w="886429">
                  <a:extLst>
                    <a:ext uri="{9D8B030D-6E8A-4147-A177-3AD203B41FA5}">
                      <a16:colId xmlns:a16="http://schemas.microsoft.com/office/drawing/2014/main" val="3736708665"/>
                    </a:ext>
                  </a:extLst>
                </a:gridCol>
                <a:gridCol w="886429">
                  <a:extLst>
                    <a:ext uri="{9D8B030D-6E8A-4147-A177-3AD203B41FA5}">
                      <a16:colId xmlns:a16="http://schemas.microsoft.com/office/drawing/2014/main" val="3345997477"/>
                    </a:ext>
                  </a:extLst>
                </a:gridCol>
              </a:tblGrid>
              <a:tr h="191904">
                <a:tc gridSpan="2">
                  <a:txBody>
                    <a:bodyPr/>
                    <a:lstStyle/>
                    <a:p>
                      <a:pPr algn="ctr"/>
                      <a:r>
                        <a:rPr lang="it-IT" dirty="0"/>
                        <a:t>Captum IG</a:t>
                      </a:r>
                    </a:p>
                  </a:txBody>
                  <a:tcPr/>
                </a:tc>
                <a:tc hMerge="1">
                  <a:txBody>
                    <a:bodyPr/>
                    <a:lstStyle/>
                    <a:p>
                      <a:pPr algn="ctr"/>
                      <a:endParaRPr lang="it-IT"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37896275"/>
                  </a:ext>
                </a:extLst>
              </a:tr>
              <a:tr h="191904">
                <a:tc>
                  <a:txBody>
                    <a:bodyPr/>
                    <a:lstStyle/>
                    <a:p>
                      <a:pPr algn="ctr"/>
                      <a:r>
                        <a:rPr lang="it-IT" b="1" dirty="0">
                          <a:solidFill>
                            <a:srgbClr val="C00000"/>
                          </a:solidFill>
                        </a:rPr>
                        <a:t>Amount</a:t>
                      </a:r>
                    </a:p>
                  </a:txBody>
                  <a:tcPr anchor="ctr"/>
                </a:tc>
                <a:tc>
                  <a:txBody>
                    <a:bodyPr/>
                    <a:lstStyle/>
                    <a:p>
                      <a:pPr algn="ctr"/>
                      <a:r>
                        <a:rPr lang="it-IT" b="1" dirty="0">
                          <a:solidFill>
                            <a:srgbClr val="C00000"/>
                          </a:solidFill>
                        </a:rPr>
                        <a:t>DR</a:t>
                      </a:r>
                    </a:p>
                  </a:txBody>
                  <a:tcPr anchor="ctr"/>
                </a:tc>
                <a:extLst>
                  <a:ext uri="{0D108BD9-81ED-4DB2-BD59-A6C34878D82A}">
                    <a16:rowId xmlns:a16="http://schemas.microsoft.com/office/drawing/2014/main" val="3422226619"/>
                  </a:ext>
                </a:extLst>
              </a:tr>
              <a:tr h="191904">
                <a:tc>
                  <a:txBody>
                    <a:bodyPr/>
                    <a:lstStyle/>
                    <a:p>
                      <a:pPr algn="ctr"/>
                      <a:r>
                        <a:rPr lang="it-IT" sz="1100" b="1" dirty="0">
                          <a:solidFill>
                            <a:schemeClr val="bg2"/>
                          </a:solidFill>
                        </a:rPr>
                        <a:t>0</a:t>
                      </a:r>
                    </a:p>
                  </a:txBody>
                  <a:tcPr/>
                </a:tc>
                <a:tc>
                  <a:txBody>
                    <a:bodyPr/>
                    <a:lstStyle/>
                    <a:p>
                      <a:pPr algn="ctr"/>
                      <a:r>
                        <a:rPr lang="it-IT" sz="1100" dirty="0"/>
                        <a:t>0.994</a:t>
                      </a:r>
                    </a:p>
                  </a:txBody>
                  <a:tcPr/>
                </a:tc>
                <a:extLst>
                  <a:ext uri="{0D108BD9-81ED-4DB2-BD59-A6C34878D82A}">
                    <a16:rowId xmlns:a16="http://schemas.microsoft.com/office/drawing/2014/main" val="1907971949"/>
                  </a:ext>
                </a:extLst>
              </a:tr>
              <a:tr h="191904">
                <a:tc>
                  <a:txBody>
                    <a:bodyPr/>
                    <a:lstStyle/>
                    <a:p>
                      <a:pPr algn="ctr"/>
                      <a:r>
                        <a:rPr lang="it-IT" sz="1100" b="1" dirty="0">
                          <a:solidFill>
                            <a:schemeClr val="bg2"/>
                          </a:solidFill>
                        </a:rPr>
                        <a:t>1</a:t>
                      </a:r>
                    </a:p>
                  </a:txBody>
                  <a:tcPr/>
                </a:tc>
                <a:tc>
                  <a:txBody>
                    <a:bodyPr/>
                    <a:lstStyle/>
                    <a:p>
                      <a:pPr algn="ctr"/>
                      <a:r>
                        <a:rPr lang="it-IT" sz="1100" dirty="0"/>
                        <a:t>0.892</a:t>
                      </a:r>
                    </a:p>
                  </a:txBody>
                  <a:tcPr/>
                </a:tc>
                <a:extLst>
                  <a:ext uri="{0D108BD9-81ED-4DB2-BD59-A6C34878D82A}">
                    <a16:rowId xmlns:a16="http://schemas.microsoft.com/office/drawing/2014/main" val="2314376628"/>
                  </a:ext>
                </a:extLst>
              </a:tr>
              <a:tr h="191904">
                <a:tc>
                  <a:txBody>
                    <a:bodyPr/>
                    <a:lstStyle/>
                    <a:p>
                      <a:pPr algn="ctr"/>
                      <a:r>
                        <a:rPr lang="it-IT" sz="1100" b="1" dirty="0">
                          <a:solidFill>
                            <a:schemeClr val="bg2"/>
                          </a:solidFill>
                        </a:rPr>
                        <a:t>2</a:t>
                      </a:r>
                    </a:p>
                  </a:txBody>
                  <a:tcPr/>
                </a:tc>
                <a:tc>
                  <a:txBody>
                    <a:bodyPr/>
                    <a:lstStyle/>
                    <a:p>
                      <a:pPr algn="ctr"/>
                      <a:r>
                        <a:rPr lang="it-IT" sz="1100" dirty="0"/>
                        <a:t>0.889</a:t>
                      </a:r>
                    </a:p>
                  </a:txBody>
                  <a:tcPr/>
                </a:tc>
                <a:extLst>
                  <a:ext uri="{0D108BD9-81ED-4DB2-BD59-A6C34878D82A}">
                    <a16:rowId xmlns:a16="http://schemas.microsoft.com/office/drawing/2014/main" val="1329174316"/>
                  </a:ext>
                </a:extLst>
              </a:tr>
              <a:tr h="191904">
                <a:tc>
                  <a:txBody>
                    <a:bodyPr/>
                    <a:lstStyle/>
                    <a:p>
                      <a:pPr algn="ctr"/>
                      <a:r>
                        <a:rPr lang="it-IT" sz="1100" b="1" dirty="0">
                          <a:solidFill>
                            <a:schemeClr val="bg2"/>
                          </a:solidFill>
                        </a:rPr>
                        <a:t>5</a:t>
                      </a:r>
                    </a:p>
                  </a:txBody>
                  <a:tcPr/>
                </a:tc>
                <a:tc>
                  <a:txBody>
                    <a:bodyPr/>
                    <a:lstStyle/>
                    <a:p>
                      <a:pPr algn="ctr"/>
                      <a:r>
                        <a:rPr lang="it-IT" sz="1100" dirty="0"/>
                        <a:t>0.867</a:t>
                      </a:r>
                    </a:p>
                  </a:txBody>
                  <a:tcPr/>
                </a:tc>
                <a:extLst>
                  <a:ext uri="{0D108BD9-81ED-4DB2-BD59-A6C34878D82A}">
                    <a16:rowId xmlns:a16="http://schemas.microsoft.com/office/drawing/2014/main" val="156298619"/>
                  </a:ext>
                </a:extLst>
              </a:tr>
              <a:tr h="191904">
                <a:tc>
                  <a:txBody>
                    <a:bodyPr/>
                    <a:lstStyle/>
                    <a:p>
                      <a:pPr algn="ctr"/>
                      <a:r>
                        <a:rPr lang="it-IT" sz="1100" b="1" dirty="0">
                          <a:solidFill>
                            <a:schemeClr val="bg2"/>
                          </a:solidFill>
                        </a:rPr>
                        <a:t>10</a:t>
                      </a:r>
                    </a:p>
                  </a:txBody>
                  <a:tcPr/>
                </a:tc>
                <a:tc>
                  <a:txBody>
                    <a:bodyPr/>
                    <a:lstStyle/>
                    <a:p>
                      <a:pPr algn="ctr"/>
                      <a:r>
                        <a:rPr lang="it-IT" sz="1100" dirty="0"/>
                        <a:t>0.701</a:t>
                      </a:r>
                    </a:p>
                  </a:txBody>
                  <a:tcPr/>
                </a:tc>
                <a:extLst>
                  <a:ext uri="{0D108BD9-81ED-4DB2-BD59-A6C34878D82A}">
                    <a16:rowId xmlns:a16="http://schemas.microsoft.com/office/drawing/2014/main" val="3150369930"/>
                  </a:ext>
                </a:extLst>
              </a:tr>
              <a:tr h="191904">
                <a:tc>
                  <a:txBody>
                    <a:bodyPr/>
                    <a:lstStyle/>
                    <a:p>
                      <a:pPr algn="ctr"/>
                      <a:r>
                        <a:rPr lang="it-IT" sz="1100" b="1" dirty="0">
                          <a:solidFill>
                            <a:schemeClr val="bg2"/>
                          </a:solidFill>
                        </a:rPr>
                        <a:t>15</a:t>
                      </a:r>
                    </a:p>
                  </a:txBody>
                  <a:tcPr/>
                </a:tc>
                <a:tc>
                  <a:txBody>
                    <a:bodyPr/>
                    <a:lstStyle/>
                    <a:p>
                      <a:pPr algn="ctr"/>
                      <a:r>
                        <a:rPr lang="it-IT" sz="1100" dirty="0"/>
                        <a:t>0.675</a:t>
                      </a:r>
                    </a:p>
                  </a:txBody>
                  <a:tcPr/>
                </a:tc>
                <a:extLst>
                  <a:ext uri="{0D108BD9-81ED-4DB2-BD59-A6C34878D82A}">
                    <a16:rowId xmlns:a16="http://schemas.microsoft.com/office/drawing/2014/main" val="297466389"/>
                  </a:ext>
                </a:extLst>
              </a:tr>
              <a:tr h="191904">
                <a:tc>
                  <a:txBody>
                    <a:bodyPr/>
                    <a:lstStyle/>
                    <a:p>
                      <a:pPr algn="ctr"/>
                      <a:r>
                        <a:rPr lang="it-IT" sz="1100" b="1" dirty="0">
                          <a:solidFill>
                            <a:schemeClr val="bg2"/>
                          </a:solidFill>
                        </a:rPr>
                        <a:t>20</a:t>
                      </a:r>
                    </a:p>
                  </a:txBody>
                  <a:tcPr/>
                </a:tc>
                <a:tc>
                  <a:txBody>
                    <a:bodyPr/>
                    <a:lstStyle/>
                    <a:p>
                      <a:pPr algn="ctr"/>
                      <a:r>
                        <a:rPr lang="it-IT" sz="1100" dirty="0"/>
                        <a:t>0.624</a:t>
                      </a:r>
                    </a:p>
                  </a:txBody>
                  <a:tcPr/>
                </a:tc>
                <a:extLst>
                  <a:ext uri="{0D108BD9-81ED-4DB2-BD59-A6C34878D82A}">
                    <a16:rowId xmlns:a16="http://schemas.microsoft.com/office/drawing/2014/main" val="103209289"/>
                  </a:ext>
                </a:extLst>
              </a:tr>
            </a:tbl>
          </a:graphicData>
        </a:graphic>
      </p:graphicFrame>
      <p:graphicFrame>
        <p:nvGraphicFramePr>
          <p:cNvPr id="15" name="Tabella 14">
            <a:extLst>
              <a:ext uri="{FF2B5EF4-FFF2-40B4-BE49-F238E27FC236}">
                <a16:creationId xmlns:a16="http://schemas.microsoft.com/office/drawing/2014/main" id="{5C5E7089-785B-6D0D-0ED5-7EB625E1F241}"/>
              </a:ext>
            </a:extLst>
          </p:cNvPr>
          <p:cNvGraphicFramePr>
            <a:graphicFrameLocks noGrp="1"/>
          </p:cNvGraphicFramePr>
          <p:nvPr>
            <p:extLst>
              <p:ext uri="{D42A27DB-BD31-4B8C-83A1-F6EECF244321}">
                <p14:modId xmlns:p14="http://schemas.microsoft.com/office/powerpoint/2010/main" val="798442730"/>
              </p:ext>
            </p:extLst>
          </p:nvPr>
        </p:nvGraphicFramePr>
        <p:xfrm>
          <a:off x="4676610" y="2571750"/>
          <a:ext cx="1772858" cy="2423160"/>
        </p:xfrm>
        <a:graphic>
          <a:graphicData uri="http://schemas.openxmlformats.org/drawingml/2006/table">
            <a:tbl>
              <a:tblPr firstRow="1" bandRow="1">
                <a:tableStyleId>{5C22544A-7EE6-4342-B048-85BDC9FD1C3A}</a:tableStyleId>
              </a:tblPr>
              <a:tblGrid>
                <a:gridCol w="886429">
                  <a:extLst>
                    <a:ext uri="{9D8B030D-6E8A-4147-A177-3AD203B41FA5}">
                      <a16:colId xmlns:a16="http://schemas.microsoft.com/office/drawing/2014/main" val="3736708665"/>
                    </a:ext>
                  </a:extLst>
                </a:gridCol>
                <a:gridCol w="886429">
                  <a:extLst>
                    <a:ext uri="{9D8B030D-6E8A-4147-A177-3AD203B41FA5}">
                      <a16:colId xmlns:a16="http://schemas.microsoft.com/office/drawing/2014/main" val="3345997477"/>
                    </a:ext>
                  </a:extLst>
                </a:gridCol>
              </a:tblGrid>
              <a:tr h="191904">
                <a:tc gridSpan="2">
                  <a:txBody>
                    <a:bodyPr/>
                    <a:lstStyle/>
                    <a:p>
                      <a:pPr algn="ctr"/>
                      <a:r>
                        <a:rPr lang="it-IT" dirty="0"/>
                        <a:t>Captum Saliency</a:t>
                      </a:r>
                    </a:p>
                  </a:txBody>
                  <a:tcPr/>
                </a:tc>
                <a:tc hMerge="1">
                  <a:txBody>
                    <a:bodyPr/>
                    <a:lstStyle/>
                    <a:p>
                      <a:pPr algn="ctr"/>
                      <a:endParaRPr lang="it-IT"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37896275"/>
                  </a:ext>
                </a:extLst>
              </a:tr>
              <a:tr h="191904">
                <a:tc>
                  <a:txBody>
                    <a:bodyPr/>
                    <a:lstStyle/>
                    <a:p>
                      <a:pPr algn="ctr"/>
                      <a:r>
                        <a:rPr lang="it-IT" b="1" dirty="0">
                          <a:solidFill>
                            <a:srgbClr val="C00000"/>
                          </a:solidFill>
                        </a:rPr>
                        <a:t>Amount</a:t>
                      </a:r>
                    </a:p>
                  </a:txBody>
                  <a:tcPr anchor="ctr"/>
                </a:tc>
                <a:tc>
                  <a:txBody>
                    <a:bodyPr/>
                    <a:lstStyle/>
                    <a:p>
                      <a:pPr algn="ctr"/>
                      <a:r>
                        <a:rPr lang="it-IT" b="1" dirty="0">
                          <a:solidFill>
                            <a:srgbClr val="C00000"/>
                          </a:solidFill>
                        </a:rPr>
                        <a:t>DR</a:t>
                      </a:r>
                    </a:p>
                  </a:txBody>
                  <a:tcPr anchor="ctr"/>
                </a:tc>
                <a:extLst>
                  <a:ext uri="{0D108BD9-81ED-4DB2-BD59-A6C34878D82A}">
                    <a16:rowId xmlns:a16="http://schemas.microsoft.com/office/drawing/2014/main" val="3422226619"/>
                  </a:ext>
                </a:extLst>
              </a:tr>
              <a:tr h="191904">
                <a:tc>
                  <a:txBody>
                    <a:bodyPr/>
                    <a:lstStyle/>
                    <a:p>
                      <a:pPr algn="ctr"/>
                      <a:r>
                        <a:rPr lang="it-IT" sz="1100" b="1" dirty="0">
                          <a:solidFill>
                            <a:schemeClr val="bg2"/>
                          </a:solidFill>
                        </a:rPr>
                        <a:t>0</a:t>
                      </a:r>
                    </a:p>
                  </a:txBody>
                  <a:tcPr/>
                </a:tc>
                <a:tc>
                  <a:txBody>
                    <a:bodyPr/>
                    <a:lstStyle/>
                    <a:p>
                      <a:pPr algn="ctr"/>
                      <a:r>
                        <a:rPr lang="it-IT" sz="1100" dirty="0"/>
                        <a:t>0.994</a:t>
                      </a:r>
                    </a:p>
                  </a:txBody>
                  <a:tcPr/>
                </a:tc>
                <a:extLst>
                  <a:ext uri="{0D108BD9-81ED-4DB2-BD59-A6C34878D82A}">
                    <a16:rowId xmlns:a16="http://schemas.microsoft.com/office/drawing/2014/main" val="1907971949"/>
                  </a:ext>
                </a:extLst>
              </a:tr>
              <a:tr h="191904">
                <a:tc>
                  <a:txBody>
                    <a:bodyPr/>
                    <a:lstStyle/>
                    <a:p>
                      <a:pPr algn="ctr"/>
                      <a:r>
                        <a:rPr lang="it-IT" sz="1100" b="1" dirty="0">
                          <a:solidFill>
                            <a:schemeClr val="bg2"/>
                          </a:solidFill>
                        </a:rPr>
                        <a:t>1</a:t>
                      </a:r>
                    </a:p>
                  </a:txBody>
                  <a:tcPr/>
                </a:tc>
                <a:tc>
                  <a:txBody>
                    <a:bodyPr/>
                    <a:lstStyle/>
                    <a:p>
                      <a:pPr algn="ctr"/>
                      <a:r>
                        <a:rPr lang="it-IT" sz="1100" dirty="0"/>
                        <a:t>0.804</a:t>
                      </a:r>
                    </a:p>
                  </a:txBody>
                  <a:tcPr/>
                </a:tc>
                <a:extLst>
                  <a:ext uri="{0D108BD9-81ED-4DB2-BD59-A6C34878D82A}">
                    <a16:rowId xmlns:a16="http://schemas.microsoft.com/office/drawing/2014/main" val="2314376628"/>
                  </a:ext>
                </a:extLst>
              </a:tr>
              <a:tr h="191904">
                <a:tc>
                  <a:txBody>
                    <a:bodyPr/>
                    <a:lstStyle/>
                    <a:p>
                      <a:pPr algn="ctr"/>
                      <a:r>
                        <a:rPr lang="it-IT" sz="1100" b="1" dirty="0">
                          <a:solidFill>
                            <a:schemeClr val="bg2"/>
                          </a:solidFill>
                        </a:rPr>
                        <a:t>2</a:t>
                      </a:r>
                    </a:p>
                  </a:txBody>
                  <a:tcPr/>
                </a:tc>
                <a:tc>
                  <a:txBody>
                    <a:bodyPr/>
                    <a:lstStyle/>
                    <a:p>
                      <a:pPr algn="ctr"/>
                      <a:r>
                        <a:rPr lang="it-IT" sz="1100" dirty="0"/>
                        <a:t>0.701</a:t>
                      </a:r>
                    </a:p>
                  </a:txBody>
                  <a:tcPr/>
                </a:tc>
                <a:extLst>
                  <a:ext uri="{0D108BD9-81ED-4DB2-BD59-A6C34878D82A}">
                    <a16:rowId xmlns:a16="http://schemas.microsoft.com/office/drawing/2014/main" val="1329174316"/>
                  </a:ext>
                </a:extLst>
              </a:tr>
              <a:tr h="191904">
                <a:tc>
                  <a:txBody>
                    <a:bodyPr/>
                    <a:lstStyle/>
                    <a:p>
                      <a:pPr algn="ctr"/>
                      <a:r>
                        <a:rPr lang="it-IT" sz="1100" b="1" dirty="0">
                          <a:solidFill>
                            <a:schemeClr val="bg2"/>
                          </a:solidFill>
                        </a:rPr>
                        <a:t>5</a:t>
                      </a:r>
                    </a:p>
                  </a:txBody>
                  <a:tcPr/>
                </a:tc>
                <a:tc>
                  <a:txBody>
                    <a:bodyPr/>
                    <a:lstStyle/>
                    <a:p>
                      <a:pPr algn="ctr"/>
                      <a:r>
                        <a:rPr lang="it-IT" sz="1100" dirty="0"/>
                        <a:t>0.704</a:t>
                      </a:r>
                    </a:p>
                  </a:txBody>
                  <a:tcPr/>
                </a:tc>
                <a:extLst>
                  <a:ext uri="{0D108BD9-81ED-4DB2-BD59-A6C34878D82A}">
                    <a16:rowId xmlns:a16="http://schemas.microsoft.com/office/drawing/2014/main" val="156298619"/>
                  </a:ext>
                </a:extLst>
              </a:tr>
              <a:tr h="191904">
                <a:tc>
                  <a:txBody>
                    <a:bodyPr/>
                    <a:lstStyle/>
                    <a:p>
                      <a:pPr algn="ctr"/>
                      <a:r>
                        <a:rPr lang="it-IT" sz="1100" b="1" dirty="0">
                          <a:solidFill>
                            <a:schemeClr val="bg2"/>
                          </a:solidFill>
                        </a:rPr>
                        <a:t>10</a:t>
                      </a:r>
                    </a:p>
                  </a:txBody>
                  <a:tcPr/>
                </a:tc>
                <a:tc>
                  <a:txBody>
                    <a:bodyPr/>
                    <a:lstStyle/>
                    <a:p>
                      <a:pPr algn="ctr"/>
                      <a:r>
                        <a:rPr lang="it-IT" sz="1100" dirty="0"/>
                        <a:t>0.706</a:t>
                      </a:r>
                    </a:p>
                  </a:txBody>
                  <a:tcPr/>
                </a:tc>
                <a:extLst>
                  <a:ext uri="{0D108BD9-81ED-4DB2-BD59-A6C34878D82A}">
                    <a16:rowId xmlns:a16="http://schemas.microsoft.com/office/drawing/2014/main" val="3150369930"/>
                  </a:ext>
                </a:extLst>
              </a:tr>
              <a:tr h="191904">
                <a:tc>
                  <a:txBody>
                    <a:bodyPr/>
                    <a:lstStyle/>
                    <a:p>
                      <a:pPr algn="ctr"/>
                      <a:r>
                        <a:rPr lang="it-IT" sz="1100" b="1" dirty="0">
                          <a:solidFill>
                            <a:schemeClr val="bg2"/>
                          </a:solidFill>
                        </a:rPr>
                        <a:t>15</a:t>
                      </a:r>
                    </a:p>
                  </a:txBody>
                  <a:tcPr/>
                </a:tc>
                <a:tc>
                  <a:txBody>
                    <a:bodyPr/>
                    <a:lstStyle/>
                    <a:p>
                      <a:pPr algn="ctr"/>
                      <a:r>
                        <a:rPr lang="it-IT" sz="1100" dirty="0"/>
                        <a:t>0.702</a:t>
                      </a:r>
                    </a:p>
                  </a:txBody>
                  <a:tcPr/>
                </a:tc>
                <a:extLst>
                  <a:ext uri="{0D108BD9-81ED-4DB2-BD59-A6C34878D82A}">
                    <a16:rowId xmlns:a16="http://schemas.microsoft.com/office/drawing/2014/main" val="297466389"/>
                  </a:ext>
                </a:extLst>
              </a:tr>
              <a:tr h="191904">
                <a:tc>
                  <a:txBody>
                    <a:bodyPr/>
                    <a:lstStyle/>
                    <a:p>
                      <a:pPr algn="ctr"/>
                      <a:r>
                        <a:rPr lang="it-IT" sz="1100" b="1" dirty="0">
                          <a:solidFill>
                            <a:schemeClr val="bg2"/>
                          </a:solidFill>
                        </a:rPr>
                        <a:t>20</a:t>
                      </a:r>
                    </a:p>
                  </a:txBody>
                  <a:tcPr/>
                </a:tc>
                <a:tc>
                  <a:txBody>
                    <a:bodyPr/>
                    <a:lstStyle/>
                    <a:p>
                      <a:pPr algn="ctr"/>
                      <a:r>
                        <a:rPr lang="it-IT" sz="1100" dirty="0"/>
                        <a:t>0.701</a:t>
                      </a:r>
                    </a:p>
                  </a:txBody>
                  <a:tcPr/>
                </a:tc>
                <a:extLst>
                  <a:ext uri="{0D108BD9-81ED-4DB2-BD59-A6C34878D82A}">
                    <a16:rowId xmlns:a16="http://schemas.microsoft.com/office/drawing/2014/main" val="103209289"/>
                  </a:ext>
                </a:extLst>
              </a:tr>
            </a:tbl>
          </a:graphicData>
        </a:graphic>
      </p:graphicFrame>
    </p:spTree>
    <p:extLst>
      <p:ext uri="{BB962C8B-B14F-4D97-AF65-F5344CB8AC3E}">
        <p14:creationId xmlns:p14="http://schemas.microsoft.com/office/powerpoint/2010/main" val="114244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507460" y="816779"/>
            <a:ext cx="8246256"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050" dirty="0"/>
              <a:t>Explainability Structural Attack vs Standard Structural Attack</a:t>
            </a:r>
            <a:endParaRPr sz="2050"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15</a:t>
            </a:fld>
            <a:endParaRPr/>
          </a:p>
        </p:txBody>
      </p:sp>
      <p:sp>
        <p:nvSpPr>
          <p:cNvPr id="183" name="Google Shape;183;p21"/>
          <p:cNvSpPr txBox="1">
            <a:spLocks noGrp="1"/>
          </p:cNvSpPr>
          <p:nvPr>
            <p:ph type="body" idx="2"/>
          </p:nvPr>
        </p:nvSpPr>
        <p:spPr>
          <a:xfrm>
            <a:off x="6258017"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4.   Risultati</a:t>
            </a:r>
            <a:endParaRPr sz="1400" dirty="0">
              <a:solidFill>
                <a:schemeClr val="bg1"/>
              </a:solidFill>
            </a:endParaRPr>
          </a:p>
        </p:txBody>
      </p:sp>
      <p:grpSp>
        <p:nvGrpSpPr>
          <p:cNvPr id="20" name="Gruppo 19">
            <a:extLst>
              <a:ext uri="{FF2B5EF4-FFF2-40B4-BE49-F238E27FC236}">
                <a16:creationId xmlns:a16="http://schemas.microsoft.com/office/drawing/2014/main" id="{7D9F73DA-4F93-67F8-83C4-527DF01FE14B}"/>
              </a:ext>
            </a:extLst>
          </p:cNvPr>
          <p:cNvGrpSpPr/>
          <p:nvPr/>
        </p:nvGrpSpPr>
        <p:grpSpPr>
          <a:xfrm>
            <a:off x="1119308" y="1223990"/>
            <a:ext cx="6975805" cy="3623504"/>
            <a:chOff x="497628" y="1204326"/>
            <a:chExt cx="6975805" cy="3623504"/>
          </a:xfrm>
        </p:grpSpPr>
        <p:pic>
          <p:nvPicPr>
            <p:cNvPr id="15" name="Immagine 14" descr="Immagine che contiene linea, Diagramma, schermata, diagramma&#10;&#10;Descrizione generata automaticamente">
              <a:extLst>
                <a:ext uri="{FF2B5EF4-FFF2-40B4-BE49-F238E27FC236}">
                  <a16:creationId xmlns:a16="http://schemas.microsoft.com/office/drawing/2014/main" id="{EF4D1981-2CD4-B858-A083-6984DA956345}"/>
                </a:ext>
              </a:extLst>
            </p:cNvPr>
            <p:cNvPicPr>
              <a:picLocks noChangeAspect="1"/>
            </p:cNvPicPr>
            <p:nvPr/>
          </p:nvPicPr>
          <p:blipFill>
            <a:blip r:embed="rId3"/>
            <a:stretch>
              <a:fillRect/>
            </a:stretch>
          </p:blipFill>
          <p:spPr>
            <a:xfrm>
              <a:off x="507460" y="1204326"/>
              <a:ext cx="6943882" cy="1243871"/>
            </a:xfrm>
            <a:prstGeom prst="rect">
              <a:avLst/>
            </a:prstGeom>
          </p:spPr>
        </p:pic>
        <p:pic>
          <p:nvPicPr>
            <p:cNvPr id="17" name="Immagine 16" descr="Immagine che contiene Diagramma, linea, diagramma, schermata&#10;&#10;Descrizione generata automaticamente">
              <a:extLst>
                <a:ext uri="{FF2B5EF4-FFF2-40B4-BE49-F238E27FC236}">
                  <a16:creationId xmlns:a16="http://schemas.microsoft.com/office/drawing/2014/main" id="{0E166948-6DBD-16EA-8BCD-FA1B20A415B8}"/>
                </a:ext>
              </a:extLst>
            </p:cNvPr>
            <p:cNvPicPr>
              <a:picLocks noChangeAspect="1"/>
            </p:cNvPicPr>
            <p:nvPr/>
          </p:nvPicPr>
          <p:blipFill>
            <a:blip r:embed="rId4"/>
            <a:stretch>
              <a:fillRect/>
            </a:stretch>
          </p:blipFill>
          <p:spPr>
            <a:xfrm>
              <a:off x="529551" y="2523901"/>
              <a:ext cx="6943882" cy="1111278"/>
            </a:xfrm>
            <a:prstGeom prst="rect">
              <a:avLst/>
            </a:prstGeom>
          </p:spPr>
        </p:pic>
        <p:pic>
          <p:nvPicPr>
            <p:cNvPr id="19" name="Immagine 18" descr="Immagine che contiene Diagramma, linea, testo, diagramma&#10;&#10;Descrizione generata automaticamente">
              <a:extLst>
                <a:ext uri="{FF2B5EF4-FFF2-40B4-BE49-F238E27FC236}">
                  <a16:creationId xmlns:a16="http://schemas.microsoft.com/office/drawing/2014/main" id="{934E5E18-FE07-AED3-24B0-97DEBF32C54B}"/>
                </a:ext>
              </a:extLst>
            </p:cNvPr>
            <p:cNvPicPr>
              <a:picLocks noChangeAspect="1"/>
            </p:cNvPicPr>
            <p:nvPr/>
          </p:nvPicPr>
          <p:blipFill>
            <a:blip r:embed="rId5"/>
            <a:stretch>
              <a:fillRect/>
            </a:stretch>
          </p:blipFill>
          <p:spPr>
            <a:xfrm>
              <a:off x="497628" y="3733500"/>
              <a:ext cx="4634811" cy="1094330"/>
            </a:xfrm>
            <a:prstGeom prst="rect">
              <a:avLst/>
            </a:prstGeom>
          </p:spPr>
        </p:pic>
      </p:grpSp>
      <p:pic>
        <p:nvPicPr>
          <p:cNvPr id="7" name="Immagine 6" descr="Immagine che contiene testo, Carattere, schermata&#10;&#10;Descrizione generata automaticamente">
            <a:extLst>
              <a:ext uri="{FF2B5EF4-FFF2-40B4-BE49-F238E27FC236}">
                <a16:creationId xmlns:a16="http://schemas.microsoft.com/office/drawing/2014/main" id="{AE62536C-67A9-6D08-3261-B3C336391E88}"/>
              </a:ext>
            </a:extLst>
          </p:cNvPr>
          <p:cNvPicPr>
            <a:picLocks noChangeAspect="1"/>
          </p:cNvPicPr>
          <p:nvPr/>
        </p:nvPicPr>
        <p:blipFill>
          <a:blip r:embed="rId6"/>
          <a:stretch>
            <a:fillRect/>
          </a:stretch>
        </p:blipFill>
        <p:spPr>
          <a:xfrm>
            <a:off x="6288088" y="3881932"/>
            <a:ext cx="1499859" cy="808128"/>
          </a:xfrm>
          <a:prstGeom prst="rect">
            <a:avLst/>
          </a:prstGeom>
        </p:spPr>
      </p:pic>
    </p:spTree>
    <p:extLst>
      <p:ext uri="{BB962C8B-B14F-4D97-AF65-F5344CB8AC3E}">
        <p14:creationId xmlns:p14="http://schemas.microsoft.com/office/powerpoint/2010/main" val="3783114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507460" y="816779"/>
            <a:ext cx="8246256"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050" dirty="0"/>
              <a:t>Graph </a:t>
            </a:r>
            <a:r>
              <a:rPr lang="it-IT" sz="2050" dirty="0" err="1"/>
              <a:t>Neural</a:t>
            </a:r>
            <a:r>
              <a:rPr lang="it-IT" sz="2050" dirty="0"/>
              <a:t> Network (GNN) </a:t>
            </a:r>
            <a:endParaRPr sz="2050"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16</a:t>
            </a:fld>
            <a:endParaRPr/>
          </a:p>
        </p:txBody>
      </p:sp>
      <p:pic>
        <p:nvPicPr>
          <p:cNvPr id="3" name="Immagine 2" descr="Immagine che contiene schermata, diagramma, linea&#10;&#10;Descrizione generata automaticamente">
            <a:extLst>
              <a:ext uri="{FF2B5EF4-FFF2-40B4-BE49-F238E27FC236}">
                <a16:creationId xmlns:a16="http://schemas.microsoft.com/office/drawing/2014/main" id="{D245CD3B-60CC-E070-5A39-97F8ACE5E1A7}"/>
              </a:ext>
            </a:extLst>
          </p:cNvPr>
          <p:cNvPicPr>
            <a:picLocks noChangeAspect="1"/>
          </p:cNvPicPr>
          <p:nvPr/>
        </p:nvPicPr>
        <p:blipFill>
          <a:blip r:embed="rId3"/>
          <a:stretch>
            <a:fillRect/>
          </a:stretch>
        </p:blipFill>
        <p:spPr>
          <a:xfrm>
            <a:off x="507460" y="1497753"/>
            <a:ext cx="4874756" cy="1363850"/>
          </a:xfrm>
          <a:prstGeom prst="rect">
            <a:avLst/>
          </a:prstGeom>
        </p:spPr>
      </p:pic>
      <p:pic>
        <p:nvPicPr>
          <p:cNvPr id="6" name="Immagine 5" descr="Immagine che contiene linea, testo, Rettangolo, schermata&#10;&#10;Descrizione generata automaticamente">
            <a:extLst>
              <a:ext uri="{FF2B5EF4-FFF2-40B4-BE49-F238E27FC236}">
                <a16:creationId xmlns:a16="http://schemas.microsoft.com/office/drawing/2014/main" id="{940083CF-26F7-DFAD-BA6B-ADBD2224D9EA}"/>
              </a:ext>
            </a:extLst>
          </p:cNvPr>
          <p:cNvPicPr>
            <a:picLocks noChangeAspect="1"/>
          </p:cNvPicPr>
          <p:nvPr/>
        </p:nvPicPr>
        <p:blipFill>
          <a:blip r:embed="rId4"/>
          <a:stretch>
            <a:fillRect/>
          </a:stretch>
        </p:blipFill>
        <p:spPr>
          <a:xfrm>
            <a:off x="5226391" y="3375969"/>
            <a:ext cx="3527325" cy="1373882"/>
          </a:xfrm>
          <a:prstGeom prst="rect">
            <a:avLst/>
          </a:prstGeom>
        </p:spPr>
      </p:pic>
      <p:sp>
        <p:nvSpPr>
          <p:cNvPr id="9" name="CasellaDiTesto 8">
            <a:extLst>
              <a:ext uri="{FF2B5EF4-FFF2-40B4-BE49-F238E27FC236}">
                <a16:creationId xmlns:a16="http://schemas.microsoft.com/office/drawing/2014/main" id="{2DF501C1-A43E-F820-3367-BFFE0C41F5BF}"/>
              </a:ext>
            </a:extLst>
          </p:cNvPr>
          <p:cNvSpPr txBox="1"/>
          <p:nvPr/>
        </p:nvSpPr>
        <p:spPr>
          <a:xfrm>
            <a:off x="3964302" y="2977537"/>
            <a:ext cx="4572000" cy="523220"/>
          </a:xfrm>
          <a:prstGeom prst="rect">
            <a:avLst/>
          </a:prstGeom>
          <a:noFill/>
        </p:spPr>
        <p:txBody>
          <a:bodyPr wrap="square">
            <a:spAutoFit/>
          </a:bodyPr>
          <a:lstStyle/>
          <a:p>
            <a:r>
              <a:rPr lang="it-IT" sz="2800" b="1" dirty="0">
                <a:solidFill>
                  <a:srgbClr val="FF0000"/>
                </a:solidFill>
              </a:rPr>
              <a:t>VS</a:t>
            </a:r>
          </a:p>
        </p:txBody>
      </p:sp>
    </p:spTree>
    <p:extLst>
      <p:ext uri="{BB962C8B-B14F-4D97-AF65-F5344CB8AC3E}">
        <p14:creationId xmlns:p14="http://schemas.microsoft.com/office/powerpoint/2010/main" val="385320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17</a:t>
            </a:fld>
            <a:endParaRPr/>
          </a:p>
        </p:txBody>
      </p:sp>
      <p:pic>
        <p:nvPicPr>
          <p:cNvPr id="3" name="Immagine 2" descr="Immagine che contiene diagramma, cerchio, linea&#10;&#10;Descrizione generata automaticamente">
            <a:extLst>
              <a:ext uri="{FF2B5EF4-FFF2-40B4-BE49-F238E27FC236}">
                <a16:creationId xmlns:a16="http://schemas.microsoft.com/office/drawing/2014/main" id="{9C809B0B-6281-3917-0437-A7C1CAC42C14}"/>
              </a:ext>
            </a:extLst>
          </p:cNvPr>
          <p:cNvPicPr>
            <a:picLocks noChangeAspect="1"/>
          </p:cNvPicPr>
          <p:nvPr/>
        </p:nvPicPr>
        <p:blipFill>
          <a:blip r:embed="rId3"/>
          <a:stretch>
            <a:fillRect/>
          </a:stretch>
        </p:blipFill>
        <p:spPr>
          <a:xfrm>
            <a:off x="2854960" y="1619991"/>
            <a:ext cx="3807556" cy="2575699"/>
          </a:xfrm>
          <a:prstGeom prst="rect">
            <a:avLst/>
          </a:prstGeom>
        </p:spPr>
      </p:pic>
      <p:sp>
        <p:nvSpPr>
          <p:cNvPr id="7" name="Titolo 6">
            <a:extLst>
              <a:ext uri="{FF2B5EF4-FFF2-40B4-BE49-F238E27FC236}">
                <a16:creationId xmlns:a16="http://schemas.microsoft.com/office/drawing/2014/main" id="{CA419E64-DA33-37A5-24F8-8979936B6613}"/>
              </a:ext>
            </a:extLst>
          </p:cNvPr>
          <p:cNvSpPr>
            <a:spLocks noGrp="1"/>
          </p:cNvSpPr>
          <p:nvPr>
            <p:ph type="title"/>
          </p:nvPr>
        </p:nvSpPr>
        <p:spPr/>
        <p:txBody>
          <a:bodyPr/>
          <a:lstStyle/>
          <a:p>
            <a:endParaRPr lang="it-IT" dirty="0"/>
          </a:p>
        </p:txBody>
      </p:sp>
    </p:spTree>
    <p:extLst>
      <p:ext uri="{BB962C8B-B14F-4D97-AF65-F5344CB8AC3E}">
        <p14:creationId xmlns:p14="http://schemas.microsoft.com/office/powerpoint/2010/main" val="122823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507460" y="816779"/>
            <a:ext cx="8246256"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GRAFO DI EXPLAINABILITY: GRAPH MASK </a:t>
            </a: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18</a:t>
            </a:fld>
            <a:endParaRPr/>
          </a:p>
        </p:txBody>
      </p:sp>
      <p:pic>
        <p:nvPicPr>
          <p:cNvPr id="4" name="Immagine 3">
            <a:extLst>
              <a:ext uri="{FF2B5EF4-FFF2-40B4-BE49-F238E27FC236}">
                <a16:creationId xmlns:a16="http://schemas.microsoft.com/office/drawing/2014/main" id="{343F651D-E242-3B39-D258-58A8C32DE906}"/>
              </a:ext>
            </a:extLst>
          </p:cNvPr>
          <p:cNvPicPr>
            <a:picLocks noChangeAspect="1"/>
          </p:cNvPicPr>
          <p:nvPr/>
        </p:nvPicPr>
        <p:blipFill>
          <a:blip r:embed="rId3"/>
          <a:stretch>
            <a:fillRect/>
          </a:stretch>
        </p:blipFill>
        <p:spPr>
          <a:xfrm>
            <a:off x="507460" y="1351979"/>
            <a:ext cx="8139419" cy="3301448"/>
          </a:xfrm>
          <a:prstGeom prst="rect">
            <a:avLst/>
          </a:prstGeom>
        </p:spPr>
      </p:pic>
    </p:spTree>
    <p:extLst>
      <p:ext uri="{BB962C8B-B14F-4D97-AF65-F5344CB8AC3E}">
        <p14:creationId xmlns:p14="http://schemas.microsoft.com/office/powerpoint/2010/main" val="2700848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507460" y="816779"/>
            <a:ext cx="8246256"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FEATURE IMPORTANCE</a:t>
            </a: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19</a:t>
            </a:fld>
            <a:endParaRPr/>
          </a:p>
        </p:txBody>
      </p:sp>
      <p:pic>
        <p:nvPicPr>
          <p:cNvPr id="3" name="Immagine 2">
            <a:extLst>
              <a:ext uri="{FF2B5EF4-FFF2-40B4-BE49-F238E27FC236}">
                <a16:creationId xmlns:a16="http://schemas.microsoft.com/office/drawing/2014/main" id="{306F83FB-12CD-A853-6877-4ABAC06B28C9}"/>
              </a:ext>
            </a:extLst>
          </p:cNvPr>
          <p:cNvPicPr>
            <a:picLocks noChangeAspect="1"/>
          </p:cNvPicPr>
          <p:nvPr/>
        </p:nvPicPr>
        <p:blipFill>
          <a:blip r:embed="rId3"/>
          <a:stretch>
            <a:fillRect/>
          </a:stretch>
        </p:blipFill>
        <p:spPr>
          <a:xfrm>
            <a:off x="234869" y="1550967"/>
            <a:ext cx="8674262" cy="2663224"/>
          </a:xfrm>
          <a:prstGeom prst="rect">
            <a:avLst/>
          </a:prstGeom>
        </p:spPr>
      </p:pic>
    </p:spTree>
    <p:extLst>
      <p:ext uri="{BB962C8B-B14F-4D97-AF65-F5344CB8AC3E}">
        <p14:creationId xmlns:p14="http://schemas.microsoft.com/office/powerpoint/2010/main" val="87325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5" name="Immagine 4" descr="Immagine che contiene schermata, diagramma, linea, design&#10;&#10;Descrizione generata automaticamente">
            <a:extLst>
              <a:ext uri="{FF2B5EF4-FFF2-40B4-BE49-F238E27FC236}">
                <a16:creationId xmlns:a16="http://schemas.microsoft.com/office/drawing/2014/main" id="{DA48E241-A14B-85A2-DF82-CE70A31E4512}"/>
              </a:ext>
            </a:extLst>
          </p:cNvPr>
          <p:cNvPicPr>
            <a:picLocks noChangeAspect="1"/>
          </p:cNvPicPr>
          <p:nvPr/>
        </p:nvPicPr>
        <p:blipFill>
          <a:blip r:embed="rId3"/>
          <a:stretch>
            <a:fillRect/>
          </a:stretch>
        </p:blipFill>
        <p:spPr>
          <a:xfrm>
            <a:off x="1830468" y="1410012"/>
            <a:ext cx="6482764" cy="3032260"/>
          </a:xfrm>
          <a:prstGeom prst="rect">
            <a:avLst/>
          </a:prstGeom>
        </p:spPr>
      </p:pic>
      <p:sp>
        <p:nvSpPr>
          <p:cNvPr id="188" name="Google Shape;188;p22"/>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Network Intrusion Detection System (NIDS)</a:t>
            </a:r>
            <a:endParaRPr dirty="0"/>
          </a:p>
        </p:txBody>
      </p:sp>
      <p:sp>
        <p:nvSpPr>
          <p:cNvPr id="190" name="Google Shape;190;p22"/>
          <p:cNvSpPr txBox="1"/>
          <p:nvPr/>
        </p:nvSpPr>
        <p:spPr>
          <a:xfrm>
            <a:off x="5484300" y="108975"/>
            <a:ext cx="3465300" cy="392400"/>
          </a:xfrm>
          <a:prstGeom prst="rect">
            <a:avLst/>
          </a:prstGeom>
          <a:noFill/>
          <a:ln>
            <a:noFill/>
          </a:ln>
        </p:spPr>
        <p:txBody>
          <a:bodyPr spcFirstLastPara="1" wrap="square" lIns="91425" tIns="91425" rIns="91425" bIns="91425" anchor="t" anchorCtr="0">
            <a:noAutofit/>
          </a:bodyPr>
          <a:lstStyle/>
          <a:p>
            <a:pPr marL="457200" lvl="0" indent="-317500" algn="r" rtl="0">
              <a:spcBef>
                <a:spcPts val="0"/>
              </a:spcBef>
              <a:spcAft>
                <a:spcPts val="0"/>
              </a:spcAft>
              <a:buClr>
                <a:srgbClr val="FFFFFF"/>
              </a:buClr>
              <a:buSzPts val="1400"/>
              <a:buFont typeface="Helvetica Neue"/>
              <a:buAutoNum type="arabicPeriod"/>
            </a:pPr>
            <a:r>
              <a:rPr lang="it-IT" dirty="0">
                <a:solidFill>
                  <a:srgbClr val="FFFFFF"/>
                </a:solidFill>
                <a:latin typeface="Helvetica Neue"/>
                <a:ea typeface="Helvetica Neue"/>
                <a:cs typeface="Helvetica Neue"/>
                <a:sym typeface="Helvetica Neue"/>
              </a:rPr>
              <a:t>Introduzione</a:t>
            </a:r>
            <a:endParaRPr dirty="0">
              <a:solidFill>
                <a:srgbClr val="FFFFFF"/>
              </a:solidFill>
              <a:latin typeface="Helvetica Neue"/>
              <a:ea typeface="Helvetica Neue"/>
              <a:cs typeface="Helvetica Neue"/>
              <a:sym typeface="Helvetica Neue"/>
            </a:endParaRPr>
          </a:p>
        </p:txBody>
      </p:sp>
      <p:sp>
        <p:nvSpPr>
          <p:cNvPr id="191" name="Google Shape;191;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2</a:t>
            </a:fld>
            <a:endParaRPr/>
          </a:p>
        </p:txBody>
      </p:sp>
      <p:pic>
        <p:nvPicPr>
          <p:cNvPr id="6" name="Immagine 5" descr="Immagine che contiene mappa, sfera, Terra, pianeta&#10;&#10;Descrizione generata automaticamente">
            <a:extLst>
              <a:ext uri="{FF2B5EF4-FFF2-40B4-BE49-F238E27FC236}">
                <a16:creationId xmlns:a16="http://schemas.microsoft.com/office/drawing/2014/main" id="{0CDCA699-FD3A-B2F3-7DBC-33E53654AE61}"/>
              </a:ext>
            </a:extLst>
          </p:cNvPr>
          <p:cNvPicPr>
            <a:picLocks noChangeAspect="1"/>
          </p:cNvPicPr>
          <p:nvPr/>
        </p:nvPicPr>
        <p:blipFill>
          <a:blip r:embed="rId4"/>
          <a:stretch>
            <a:fillRect/>
          </a:stretch>
        </p:blipFill>
        <p:spPr>
          <a:xfrm>
            <a:off x="0" y="1838960"/>
            <a:ext cx="1710008" cy="1952562"/>
          </a:xfrm>
          <a:prstGeom prst="rect">
            <a:avLst/>
          </a:prstGeom>
        </p:spPr>
      </p:pic>
      <p:pic>
        <p:nvPicPr>
          <p:cNvPr id="4" name="Immagine 3" descr="Immagine che contiene linea, testo, Rettangolo, schermata&#10;&#10;Descrizione generata automaticamente">
            <a:extLst>
              <a:ext uri="{FF2B5EF4-FFF2-40B4-BE49-F238E27FC236}">
                <a16:creationId xmlns:a16="http://schemas.microsoft.com/office/drawing/2014/main" id="{733F2871-31E1-CE34-7E87-186A4645754D}"/>
              </a:ext>
            </a:extLst>
          </p:cNvPr>
          <p:cNvPicPr>
            <a:picLocks noChangeAspect="1"/>
          </p:cNvPicPr>
          <p:nvPr/>
        </p:nvPicPr>
        <p:blipFill>
          <a:blip r:embed="rId5"/>
          <a:stretch>
            <a:fillRect/>
          </a:stretch>
        </p:blipFill>
        <p:spPr>
          <a:xfrm>
            <a:off x="3968894" y="3189073"/>
            <a:ext cx="921595" cy="358958"/>
          </a:xfrm>
          <a:prstGeom prst="rect">
            <a:avLst/>
          </a:prstGeom>
        </p:spPr>
      </p:pic>
    </p:spTree>
    <p:extLst>
      <p:ext uri="{BB962C8B-B14F-4D97-AF65-F5344CB8AC3E}">
        <p14:creationId xmlns:p14="http://schemas.microsoft.com/office/powerpoint/2010/main" val="296767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NIDS basato su Graph Neural Network (GNN) </a:t>
            </a:r>
            <a:endParaRPr dirty="0"/>
          </a:p>
        </p:txBody>
      </p:sp>
      <p:sp>
        <p:nvSpPr>
          <p:cNvPr id="189" name="Google Shape;189;p22"/>
          <p:cNvSpPr txBox="1">
            <a:spLocks noGrp="1"/>
          </p:cNvSpPr>
          <p:nvPr>
            <p:ph type="body" idx="1"/>
          </p:nvPr>
        </p:nvSpPr>
        <p:spPr>
          <a:xfrm>
            <a:off x="715293" y="1997906"/>
            <a:ext cx="3684908" cy="2359226"/>
          </a:xfrm>
          <a:prstGeom prst="rect">
            <a:avLst/>
          </a:prstGeom>
        </p:spPr>
        <p:txBody>
          <a:bodyPr spcFirstLastPara="1" wrap="square" lIns="91425" tIns="91425" rIns="91425" bIns="91425" anchor="ctr" anchorCtr="0">
            <a:noAutofit/>
          </a:bodyPr>
          <a:lstStyle/>
          <a:p>
            <a:pPr marL="285750" indent="-285750">
              <a:lnSpc>
                <a:spcPct val="100000"/>
              </a:lnSpc>
              <a:spcBef>
                <a:spcPts val="1600"/>
              </a:spcBef>
              <a:spcAft>
                <a:spcPts val="1600"/>
              </a:spcAft>
            </a:pPr>
            <a:r>
              <a:rPr lang="it-IT" dirty="0"/>
              <a:t>I dati utilizzati in un </a:t>
            </a:r>
            <a:r>
              <a:rPr lang="it-IT" b="1" dirty="0"/>
              <a:t>NIDS</a:t>
            </a:r>
            <a:r>
              <a:rPr lang="it-IT" dirty="0"/>
              <a:t> possono essere naturalmente presentati in forma di grafo, considerando </a:t>
            </a:r>
            <a:r>
              <a:rPr lang="it-IT" b="1" dirty="0"/>
              <a:t>come nodi i flussi di connessione tra due host</a:t>
            </a:r>
            <a:r>
              <a:rPr lang="it-IT" dirty="0"/>
              <a:t> </a:t>
            </a:r>
            <a:r>
              <a:rPr lang="it-IT" b="1" dirty="0"/>
              <a:t>(netflow) e come edge gli indirizzi IP in comune</a:t>
            </a:r>
            <a:r>
              <a:rPr lang="it-IT" dirty="0"/>
              <a:t>.</a:t>
            </a:r>
          </a:p>
          <a:p>
            <a:pPr marL="285750" indent="-285750">
              <a:lnSpc>
                <a:spcPct val="100000"/>
              </a:lnSpc>
              <a:spcBef>
                <a:spcPts val="1600"/>
              </a:spcBef>
              <a:spcAft>
                <a:spcPts val="1600"/>
              </a:spcAft>
            </a:pPr>
            <a:r>
              <a:rPr lang="it-IT" dirty="0"/>
              <a:t>In questo modello, la classificazione del traffico malevolo può essere visto come una </a:t>
            </a:r>
            <a:r>
              <a:rPr lang="it-IT" b="1" dirty="0"/>
              <a:t>node classification</a:t>
            </a:r>
          </a:p>
        </p:txBody>
      </p:sp>
      <p:sp>
        <p:nvSpPr>
          <p:cNvPr id="190" name="Google Shape;190;p22"/>
          <p:cNvSpPr txBox="1"/>
          <p:nvPr/>
        </p:nvSpPr>
        <p:spPr>
          <a:xfrm>
            <a:off x="5484300" y="108975"/>
            <a:ext cx="3465300" cy="392400"/>
          </a:xfrm>
          <a:prstGeom prst="rect">
            <a:avLst/>
          </a:prstGeom>
          <a:noFill/>
          <a:ln>
            <a:noFill/>
          </a:ln>
        </p:spPr>
        <p:txBody>
          <a:bodyPr spcFirstLastPara="1" wrap="square" lIns="91425" tIns="91425" rIns="91425" bIns="91425" anchor="t" anchorCtr="0">
            <a:noAutofit/>
          </a:bodyPr>
          <a:lstStyle/>
          <a:p>
            <a:pPr marL="457200" lvl="0" indent="-317500" algn="r" rtl="0">
              <a:spcBef>
                <a:spcPts val="0"/>
              </a:spcBef>
              <a:spcAft>
                <a:spcPts val="0"/>
              </a:spcAft>
              <a:buClr>
                <a:srgbClr val="FFFFFF"/>
              </a:buClr>
              <a:buSzPts val="1400"/>
              <a:buFont typeface="Helvetica Neue"/>
              <a:buAutoNum type="arabicPeriod"/>
            </a:pPr>
            <a:r>
              <a:rPr lang="it-IT" dirty="0">
                <a:solidFill>
                  <a:srgbClr val="FFFFFF"/>
                </a:solidFill>
                <a:latin typeface="Helvetica Neue"/>
                <a:ea typeface="Helvetica Neue"/>
                <a:cs typeface="Helvetica Neue"/>
                <a:sym typeface="Helvetica Neue"/>
              </a:rPr>
              <a:t>Introduzione</a:t>
            </a:r>
            <a:endParaRPr dirty="0">
              <a:solidFill>
                <a:srgbClr val="FFFFFF"/>
              </a:solidFill>
              <a:latin typeface="Helvetica Neue"/>
              <a:ea typeface="Helvetica Neue"/>
              <a:cs typeface="Helvetica Neue"/>
              <a:sym typeface="Helvetica Neue"/>
            </a:endParaRPr>
          </a:p>
        </p:txBody>
      </p:sp>
      <p:sp>
        <p:nvSpPr>
          <p:cNvPr id="191" name="Google Shape;191;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3</a:t>
            </a:fld>
            <a:endParaRPr/>
          </a:p>
        </p:txBody>
      </p:sp>
      <p:pic>
        <p:nvPicPr>
          <p:cNvPr id="8" name="Immagine 7" descr="Immagine che contiene diagramma, schermata, linea, cerchio&#10;&#10;Descrizione generata automaticamente">
            <a:extLst>
              <a:ext uri="{FF2B5EF4-FFF2-40B4-BE49-F238E27FC236}">
                <a16:creationId xmlns:a16="http://schemas.microsoft.com/office/drawing/2014/main" id="{1D752FF4-38E2-CC36-A9C1-93DC0BF6AC8B}"/>
              </a:ext>
            </a:extLst>
          </p:cNvPr>
          <p:cNvPicPr>
            <a:picLocks noChangeAspect="1"/>
          </p:cNvPicPr>
          <p:nvPr/>
        </p:nvPicPr>
        <p:blipFill>
          <a:blip r:embed="rId3"/>
          <a:stretch>
            <a:fillRect/>
          </a:stretch>
        </p:blipFill>
        <p:spPr>
          <a:xfrm>
            <a:off x="4400201" y="2057544"/>
            <a:ext cx="4367171" cy="1652443"/>
          </a:xfrm>
          <a:prstGeom prst="rect">
            <a:avLst/>
          </a:prstGeom>
        </p:spPr>
      </p:pic>
      <p:sp>
        <p:nvSpPr>
          <p:cNvPr id="3" name="CasellaDiTesto 2">
            <a:extLst>
              <a:ext uri="{FF2B5EF4-FFF2-40B4-BE49-F238E27FC236}">
                <a16:creationId xmlns:a16="http://schemas.microsoft.com/office/drawing/2014/main" id="{A1DE436A-4EAD-39E7-9A2E-F1396477748F}"/>
              </a:ext>
            </a:extLst>
          </p:cNvPr>
          <p:cNvSpPr txBox="1"/>
          <p:nvPr/>
        </p:nvSpPr>
        <p:spPr>
          <a:xfrm>
            <a:off x="727799" y="1259242"/>
            <a:ext cx="7700907" cy="523220"/>
          </a:xfrm>
          <a:prstGeom prst="rect">
            <a:avLst/>
          </a:prstGeom>
          <a:noFill/>
        </p:spPr>
        <p:txBody>
          <a:bodyPr wrap="square">
            <a:spAutoFit/>
          </a:bodyPr>
          <a:lstStyle/>
          <a:p>
            <a:pPr marL="0" indent="0">
              <a:spcBef>
                <a:spcPts val="1600"/>
              </a:spcBef>
              <a:spcAft>
                <a:spcPts val="1600"/>
              </a:spcAft>
              <a:buFont typeface="Helvetica Neue"/>
              <a:buNone/>
            </a:pPr>
            <a:r>
              <a:rPr lang="it-IT" dirty="0"/>
              <a:t>Negli ultimi anni diverse tecniche di </a:t>
            </a:r>
            <a:r>
              <a:rPr lang="it-IT" b="1" dirty="0"/>
              <a:t>GNN</a:t>
            </a:r>
            <a:r>
              <a:rPr lang="it-IT" dirty="0"/>
              <a:t> si sono dimostrate particolarmente efficaci nel trattare dati con una </a:t>
            </a:r>
            <a:r>
              <a:rPr lang="it-IT" b="1" dirty="0"/>
              <a:t>struttura a grafo</a:t>
            </a:r>
            <a:r>
              <a:rPr lang="it-IT"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Applicazione di Explainable AI (XAI)</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4</a:t>
            </a:fld>
            <a:endParaRPr/>
          </a:p>
        </p:txBody>
      </p:sp>
      <p:sp>
        <p:nvSpPr>
          <p:cNvPr id="183" name="Google Shape;183;p21"/>
          <p:cNvSpPr txBox="1">
            <a:spLocks noGrp="1"/>
          </p:cNvSpPr>
          <p:nvPr>
            <p:ph type="body" idx="2"/>
          </p:nvPr>
        </p:nvSpPr>
        <p:spPr>
          <a:xfrm>
            <a:off x="6321388"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2.   Contributi e Metodologia</a:t>
            </a:r>
            <a:endParaRPr sz="1400" dirty="0">
              <a:solidFill>
                <a:schemeClr val="bg1"/>
              </a:solidFill>
            </a:endParaRPr>
          </a:p>
        </p:txBody>
      </p:sp>
      <p:pic>
        <p:nvPicPr>
          <p:cNvPr id="7" name="Immagine 6" descr="Immagine che contiene testo, schermata, Carattere, linea&#10;&#10;Descrizione generata automaticamente">
            <a:extLst>
              <a:ext uri="{FF2B5EF4-FFF2-40B4-BE49-F238E27FC236}">
                <a16:creationId xmlns:a16="http://schemas.microsoft.com/office/drawing/2014/main" id="{1FD97041-42E6-9214-ECE7-3562BF0EF34B}"/>
              </a:ext>
            </a:extLst>
          </p:cNvPr>
          <p:cNvPicPr>
            <a:picLocks noChangeAspect="1"/>
          </p:cNvPicPr>
          <p:nvPr/>
        </p:nvPicPr>
        <p:blipFill>
          <a:blip r:embed="rId3"/>
          <a:stretch>
            <a:fillRect/>
          </a:stretch>
        </p:blipFill>
        <p:spPr>
          <a:xfrm>
            <a:off x="2153307" y="2086384"/>
            <a:ext cx="5310196" cy="2028495"/>
          </a:xfrm>
          <a:prstGeom prst="rect">
            <a:avLst/>
          </a:prstGeom>
        </p:spPr>
      </p:pic>
      <p:sp>
        <p:nvSpPr>
          <p:cNvPr id="2" name="CasellaDiTesto 1">
            <a:extLst>
              <a:ext uri="{FF2B5EF4-FFF2-40B4-BE49-F238E27FC236}">
                <a16:creationId xmlns:a16="http://schemas.microsoft.com/office/drawing/2014/main" id="{82D9B9FD-EB18-5E3B-74B1-E59BF8D3A2E4}"/>
              </a:ext>
            </a:extLst>
          </p:cNvPr>
          <p:cNvSpPr txBox="1"/>
          <p:nvPr/>
        </p:nvSpPr>
        <p:spPr>
          <a:xfrm>
            <a:off x="727800" y="1297387"/>
            <a:ext cx="7700907" cy="523220"/>
          </a:xfrm>
          <a:prstGeom prst="rect">
            <a:avLst/>
          </a:prstGeom>
          <a:noFill/>
        </p:spPr>
        <p:txBody>
          <a:bodyPr wrap="square">
            <a:spAutoFit/>
          </a:bodyPr>
          <a:lstStyle/>
          <a:p>
            <a:pPr marL="0" indent="0">
              <a:spcBef>
                <a:spcPts val="1600"/>
              </a:spcBef>
              <a:spcAft>
                <a:spcPts val="1600"/>
              </a:spcAft>
              <a:buFont typeface="Helvetica Neue"/>
              <a:buNone/>
            </a:pPr>
            <a:r>
              <a:rPr lang="it-IT" b="0" i="0" u="none" strike="noStrike" dirty="0">
                <a:solidFill>
                  <a:srgbClr val="000000"/>
                </a:solidFill>
                <a:effectLst/>
                <a:latin typeface="Arial" panose="020B0604020202020204" pitchFamily="34" charset="0"/>
                <a:cs typeface="Arial" panose="020B0604020202020204" pitchFamily="34" charset="0"/>
              </a:rPr>
              <a:t>Gli algoritmi XAI (eXplainable Artificial Intelligence) sono metodi post-hoc che consentono di spiegare il funzionamento di un modello GNN già addestrato.</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563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Scenario di applicazione di </a:t>
            </a:r>
            <a:r>
              <a:rPr lang="it-IT" dirty="0" err="1"/>
              <a:t>Explainability</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5</a:t>
            </a:fld>
            <a:endParaRPr/>
          </a:p>
        </p:txBody>
      </p:sp>
      <p:sp>
        <p:nvSpPr>
          <p:cNvPr id="181" name="Google Shape;181;p21"/>
          <p:cNvSpPr/>
          <p:nvPr/>
        </p:nvSpPr>
        <p:spPr>
          <a:xfrm>
            <a:off x="5271300" y="3625925"/>
            <a:ext cx="1086300" cy="535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txBox="1">
            <a:spLocks noGrp="1"/>
          </p:cNvSpPr>
          <p:nvPr>
            <p:ph type="body" idx="1"/>
          </p:nvPr>
        </p:nvSpPr>
        <p:spPr>
          <a:xfrm>
            <a:off x="232985" y="1567155"/>
            <a:ext cx="3748034" cy="1333094"/>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t" dirty="0"/>
              <a:t>Anche in questa architettura, il </a:t>
            </a:r>
            <a:r>
              <a:rPr lang="it" b="1" dirty="0">
                <a:solidFill>
                  <a:schemeClr val="bg2"/>
                </a:solidFill>
              </a:rPr>
              <a:t>NIDS</a:t>
            </a:r>
            <a:r>
              <a:rPr lang="it" dirty="0"/>
              <a:t> proposto è posizionato dietro il firewall su una porta configurata dello </a:t>
            </a:r>
            <a:r>
              <a:rPr lang="it" b="1" dirty="0"/>
              <a:t>switch</a:t>
            </a:r>
            <a:r>
              <a:rPr lang="it" dirty="0"/>
              <a:t>, </a:t>
            </a:r>
            <a:r>
              <a:rPr lang="it" b="1" dirty="0"/>
              <a:t>permettendo così che tutto il traffico di rete a forma di grafo venga inoltrato.</a:t>
            </a:r>
            <a:endParaRPr lang="it" dirty="0"/>
          </a:p>
        </p:txBody>
      </p:sp>
      <p:sp>
        <p:nvSpPr>
          <p:cNvPr id="183" name="Google Shape;183;p21"/>
          <p:cNvSpPr txBox="1">
            <a:spLocks noGrp="1"/>
          </p:cNvSpPr>
          <p:nvPr>
            <p:ph type="body" idx="2"/>
          </p:nvPr>
        </p:nvSpPr>
        <p:spPr>
          <a:xfrm>
            <a:off x="6321388"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2.   Contributi e Metodologia</a:t>
            </a:r>
            <a:endParaRPr sz="1400" dirty="0">
              <a:solidFill>
                <a:schemeClr val="bg1"/>
              </a:solidFill>
            </a:endParaRPr>
          </a:p>
        </p:txBody>
      </p:sp>
      <p:sp>
        <p:nvSpPr>
          <p:cNvPr id="4" name="Google Shape;182;p21">
            <a:extLst>
              <a:ext uri="{FF2B5EF4-FFF2-40B4-BE49-F238E27FC236}">
                <a16:creationId xmlns:a16="http://schemas.microsoft.com/office/drawing/2014/main" id="{B8A0973E-B675-F4DC-0793-E160C8124425}"/>
              </a:ext>
            </a:extLst>
          </p:cNvPr>
          <p:cNvSpPr txBox="1">
            <a:spLocks/>
          </p:cNvSpPr>
          <p:nvPr/>
        </p:nvSpPr>
        <p:spPr>
          <a:xfrm>
            <a:off x="232985" y="2922282"/>
            <a:ext cx="3748034" cy="14979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000000"/>
              </a:buClr>
              <a:buSzPts val="1300"/>
              <a:buFont typeface="Helvetica Neue"/>
              <a:buChar char="●"/>
              <a:defRPr sz="13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5pPr>
            <a:lvl6pPr marL="2743200" marR="0" lvl="5"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6pPr>
            <a:lvl7pPr marL="3200400" marR="0" lvl="6"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7pPr>
            <a:lvl8pPr marL="3657600" marR="0" lvl="7"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8pPr>
            <a:lvl9pPr marL="4114800" marR="0" lvl="8" indent="-298450" algn="l" rtl="0">
              <a:lnSpc>
                <a:spcPct val="115000"/>
              </a:lnSpc>
              <a:spcBef>
                <a:spcPts val="1600"/>
              </a:spcBef>
              <a:spcAft>
                <a:spcPts val="160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9pPr>
          </a:lstStyle>
          <a:p>
            <a:r>
              <a:rPr lang="it" dirty="0"/>
              <a:t>Un analista di sicurezza, </a:t>
            </a:r>
            <a:r>
              <a:rPr lang="it" b="1" dirty="0"/>
              <a:t>una volta ricevuta la classificazione </a:t>
            </a:r>
            <a:r>
              <a:rPr lang="it" dirty="0"/>
              <a:t>di un determinato flusso di comunicazione, </a:t>
            </a:r>
            <a:r>
              <a:rPr lang="it" b="1" dirty="0"/>
              <a:t>applica un algoritmo di explainability </a:t>
            </a:r>
            <a:r>
              <a:rPr lang="it" dirty="0"/>
              <a:t>in modo da rendere </a:t>
            </a:r>
            <a:r>
              <a:rPr lang="it" b="1" dirty="0"/>
              <a:t>trasparente il processo decisionale del sistema NIDS</a:t>
            </a:r>
          </a:p>
        </p:txBody>
      </p:sp>
      <p:pic>
        <p:nvPicPr>
          <p:cNvPr id="6" name="Immagine 5" descr="Immagine che contiene diagramma, schermata, linea&#10;&#10;Descrizione generata automaticamente">
            <a:extLst>
              <a:ext uri="{FF2B5EF4-FFF2-40B4-BE49-F238E27FC236}">
                <a16:creationId xmlns:a16="http://schemas.microsoft.com/office/drawing/2014/main" id="{10E89450-12B8-134C-536D-B93DBEEA91A9}"/>
              </a:ext>
            </a:extLst>
          </p:cNvPr>
          <p:cNvPicPr>
            <a:picLocks noChangeAspect="1"/>
          </p:cNvPicPr>
          <p:nvPr/>
        </p:nvPicPr>
        <p:blipFill>
          <a:blip r:embed="rId3"/>
          <a:stretch>
            <a:fillRect/>
          </a:stretch>
        </p:blipFill>
        <p:spPr>
          <a:xfrm>
            <a:off x="4050143" y="2029191"/>
            <a:ext cx="4860872" cy="2547986"/>
          </a:xfrm>
          <a:prstGeom prst="rect">
            <a:avLst/>
          </a:prstGeom>
        </p:spPr>
      </p:pic>
      <p:pic>
        <p:nvPicPr>
          <p:cNvPr id="3" name="Immagine 2" descr="Immagine che contiene cerchio, linea, Simmetria, schermata&#10;&#10;Descrizione generata automaticamente">
            <a:extLst>
              <a:ext uri="{FF2B5EF4-FFF2-40B4-BE49-F238E27FC236}">
                <a16:creationId xmlns:a16="http://schemas.microsoft.com/office/drawing/2014/main" id="{709AD9B6-187F-427A-0713-65F741FFD2AA}"/>
              </a:ext>
            </a:extLst>
          </p:cNvPr>
          <p:cNvPicPr>
            <a:picLocks noChangeAspect="1"/>
          </p:cNvPicPr>
          <p:nvPr/>
        </p:nvPicPr>
        <p:blipFill>
          <a:blip r:embed="rId4"/>
          <a:stretch>
            <a:fillRect/>
          </a:stretch>
        </p:blipFill>
        <p:spPr>
          <a:xfrm>
            <a:off x="6241872" y="3217806"/>
            <a:ext cx="355026" cy="323992"/>
          </a:xfrm>
          <a:prstGeom prst="rect">
            <a:avLst/>
          </a:prstGeom>
        </p:spPr>
      </p:pic>
    </p:spTree>
    <p:extLst>
      <p:ext uri="{BB962C8B-B14F-4D97-AF65-F5344CB8AC3E}">
        <p14:creationId xmlns:p14="http://schemas.microsoft.com/office/powerpoint/2010/main" val="3493986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Nuovo metodo di valutazione</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6</a:t>
            </a:fld>
            <a:endParaRPr/>
          </a:p>
        </p:txBody>
      </p:sp>
      <p:sp>
        <p:nvSpPr>
          <p:cNvPr id="183" name="Google Shape;183;p21"/>
          <p:cNvSpPr txBox="1">
            <a:spLocks noGrp="1"/>
          </p:cNvSpPr>
          <p:nvPr>
            <p:ph type="body" idx="2"/>
          </p:nvPr>
        </p:nvSpPr>
        <p:spPr>
          <a:xfrm>
            <a:off x="6321388"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2.   Contributi e Metodologia</a:t>
            </a:r>
            <a:endParaRPr sz="1400" dirty="0">
              <a:solidFill>
                <a:schemeClr val="bg1"/>
              </a:solidFill>
            </a:endParaRPr>
          </a:p>
        </p:txBody>
      </p:sp>
      <p:pic>
        <p:nvPicPr>
          <p:cNvPr id="5" name="Immagine 4" descr="Immagine che contiene cerchio, schermata, Policromia, design&#10;&#10;Descrizione generata automaticamente">
            <a:extLst>
              <a:ext uri="{FF2B5EF4-FFF2-40B4-BE49-F238E27FC236}">
                <a16:creationId xmlns:a16="http://schemas.microsoft.com/office/drawing/2014/main" id="{8CD3AECF-7BBC-A06C-5327-1885BDA82C24}"/>
              </a:ext>
            </a:extLst>
          </p:cNvPr>
          <p:cNvPicPr>
            <a:picLocks noChangeAspect="1"/>
          </p:cNvPicPr>
          <p:nvPr/>
        </p:nvPicPr>
        <p:blipFill>
          <a:blip r:embed="rId3"/>
          <a:stretch>
            <a:fillRect/>
          </a:stretch>
        </p:blipFill>
        <p:spPr>
          <a:xfrm>
            <a:off x="5498327" y="1778548"/>
            <a:ext cx="3162735" cy="2185362"/>
          </a:xfrm>
          <a:prstGeom prst="rect">
            <a:avLst/>
          </a:prstGeom>
        </p:spPr>
      </p:pic>
      <p:sp>
        <p:nvSpPr>
          <p:cNvPr id="182" name="Google Shape;182;p21"/>
          <p:cNvSpPr txBox="1">
            <a:spLocks noGrp="1"/>
          </p:cNvSpPr>
          <p:nvPr>
            <p:ph type="body" idx="1"/>
          </p:nvPr>
        </p:nvSpPr>
        <p:spPr>
          <a:xfrm>
            <a:off x="293061" y="1840770"/>
            <a:ext cx="5522112" cy="3302730"/>
          </a:xfrm>
          <a:prstGeom prst="rect">
            <a:avLst/>
          </a:prstGeom>
        </p:spPr>
        <p:txBody>
          <a:bodyPr spcFirstLastPara="1" wrap="square" lIns="91425" tIns="91425" rIns="91425" bIns="91425" anchor="t" anchorCtr="0">
            <a:noAutofit/>
          </a:bodyPr>
          <a:lstStyle/>
          <a:p>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 assenza di una ground truth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consolidata nella letteratura, questa tesi introduce un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nuovo metodo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innovativo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basato su Adversarial </a:t>
            </a:r>
            <a:r>
              <a:rPr lang="it-IT" sz="1200" b="1"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Structural</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Attack,</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 cui l’obiettivo è </a:t>
            </a:r>
            <a:r>
              <a:rPr lang="it-IT" sz="1200" b="0" i="0" u="sng"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modificare la struttura di un </a:t>
            </a:r>
            <a:r>
              <a:rPr lang="it-IT" sz="1200" b="0" i="0" u="sng"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host</a:t>
            </a:r>
            <a:r>
              <a:rPr lang="it-IT" sz="1200" b="0" i="0" u="sng"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malevole casuale per produrre una classificazione errata</a:t>
            </a:r>
            <a:r>
              <a:rPr lang="it-IT" b="0" i="0" u="sng"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457200" lvl="0" indent="-311150" algn="l" rtl="0">
              <a:spcBef>
                <a:spcPts val="0"/>
              </a:spcBef>
              <a:spcAft>
                <a:spcPts val="0"/>
              </a:spcAft>
              <a:buSzPts val="1300"/>
              <a:buChar char="●"/>
            </a:pPr>
            <a:endParaRPr lang="it-IT"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457200" lvl="0" indent="-311150" algn="l" rtl="0">
              <a:spcBef>
                <a:spcPts val="0"/>
              </a:spcBef>
              <a:spcAft>
                <a:spcPts val="0"/>
              </a:spcAft>
              <a:buSzPts val="1300"/>
              <a:buChar char="●"/>
            </a:pP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Questo metodo, chiamato «</a:t>
            </a:r>
            <a:r>
              <a:rPr lang="it-IT" sz="1200" b="1"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Explainability</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it-IT" sz="1200" b="1"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Structural</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Attack</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permette non solo di valutare gli algoritmi</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applicati ai NIDS basati su GNN, analizzando quale strategia di attacco causa il maggiore calo di prestazioni del sistema,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ma anche di verificare le nuove tecniche che un potenziale aggressore potrebbe utilizzare per eludere il sistema</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Invece di attaccare la struttura di un nodo casuale, questo attacco mira a colpire in modo mirato un </a:t>
            </a:r>
            <a:r>
              <a:rPr lang="it-IT" sz="1200" b="0"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host</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malevolo significativo per il sistema forniti da </a:t>
            </a:r>
            <a:r>
              <a:rPr lang="it-IT" sz="1200" b="0"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explainab</a:t>
            </a:r>
            <a:r>
              <a:rPr lang="it-IT" sz="1200" dirty="0" err="1">
                <a:latin typeface="Helvetica Neue" panose="02000503000000020004" pitchFamily="2" charset="0"/>
                <a:ea typeface="Helvetica Neue" panose="02000503000000020004" pitchFamily="2" charset="0"/>
                <a:cs typeface="Helvetica Neue" panose="02000503000000020004" pitchFamily="2" charset="0"/>
              </a:rPr>
              <a:t>ility</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t>
            </a:r>
            <a:endParaRPr lang="it-IT" sz="12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asellaDiTesto 2">
            <a:extLst>
              <a:ext uri="{FF2B5EF4-FFF2-40B4-BE49-F238E27FC236}">
                <a16:creationId xmlns:a16="http://schemas.microsoft.com/office/drawing/2014/main" id="{BAF59347-CF73-CBF9-CFEC-84D4BB3DCDF3}"/>
              </a:ext>
            </a:extLst>
          </p:cNvPr>
          <p:cNvSpPr txBox="1"/>
          <p:nvPr/>
        </p:nvSpPr>
        <p:spPr>
          <a:xfrm>
            <a:off x="580737" y="1223973"/>
            <a:ext cx="5522111" cy="492443"/>
          </a:xfrm>
          <a:prstGeom prst="rect">
            <a:avLst/>
          </a:prstGeom>
          <a:noFill/>
        </p:spPr>
        <p:txBody>
          <a:bodyPr wrap="square">
            <a:spAutoFit/>
          </a:bodyPr>
          <a:lstStyle/>
          <a:p>
            <a:pPr marL="146050" lvl="0" indent="0" algn="l" rtl="0">
              <a:spcBef>
                <a:spcPts val="0"/>
              </a:spcBef>
              <a:spcAft>
                <a:spcPts val="0"/>
              </a:spcAft>
              <a:buSzPts val="1300"/>
              <a:buNone/>
            </a:pPr>
            <a:r>
              <a:rPr lang="it-IT" sz="1300" dirty="0"/>
              <a:t>Allo stato dell’arte </a:t>
            </a:r>
            <a:r>
              <a:rPr lang="it-IT" sz="1300" b="1" dirty="0"/>
              <a:t>persistono limitazioni nella valutazione </a:t>
            </a:r>
            <a:r>
              <a:rPr lang="it-IT" sz="1300" dirty="0"/>
              <a:t>di quale </a:t>
            </a:r>
            <a:r>
              <a:rPr lang="it-IT" sz="1300" b="1" dirty="0"/>
              <a:t>algoritmo XAI </a:t>
            </a:r>
            <a:r>
              <a:rPr lang="it-IT" sz="1300" dirty="0"/>
              <a:t>sia il più corretto ed efficace </a:t>
            </a:r>
          </a:p>
        </p:txBody>
      </p:sp>
    </p:spTree>
    <p:extLst>
      <p:ext uri="{BB962C8B-B14F-4D97-AF65-F5344CB8AC3E}">
        <p14:creationId xmlns:p14="http://schemas.microsoft.com/office/powerpoint/2010/main" val="397269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Scelte implementative</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7</a:t>
            </a:fld>
            <a:endParaRPr/>
          </a:p>
        </p:txBody>
      </p:sp>
      <p:sp>
        <p:nvSpPr>
          <p:cNvPr id="183" name="Google Shape;183;p21"/>
          <p:cNvSpPr txBox="1">
            <a:spLocks noGrp="1"/>
          </p:cNvSpPr>
          <p:nvPr>
            <p:ph type="body" idx="2"/>
          </p:nvPr>
        </p:nvSpPr>
        <p:spPr>
          <a:xfrm>
            <a:off x="6321388"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3.   Implementazione</a:t>
            </a:r>
            <a:endParaRPr sz="1400" dirty="0">
              <a:solidFill>
                <a:schemeClr val="bg1"/>
              </a:solidFill>
            </a:endParaRPr>
          </a:p>
        </p:txBody>
      </p:sp>
      <p:sp>
        <p:nvSpPr>
          <p:cNvPr id="2" name="Rettangolo con angoli arrotondati 1">
            <a:extLst>
              <a:ext uri="{FF2B5EF4-FFF2-40B4-BE49-F238E27FC236}">
                <a16:creationId xmlns:a16="http://schemas.microsoft.com/office/drawing/2014/main" id="{53685CE6-52D3-D98E-D307-2B500DF1C643}"/>
              </a:ext>
            </a:extLst>
          </p:cNvPr>
          <p:cNvSpPr/>
          <p:nvPr/>
        </p:nvSpPr>
        <p:spPr>
          <a:xfrm>
            <a:off x="729756" y="1546608"/>
            <a:ext cx="1793524" cy="3084473"/>
          </a:xfrm>
          <a:prstGeom prst="roundRect">
            <a:avLst/>
          </a:prstGeom>
          <a:no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0" name="Immagine 19" descr="Immagine che contiene cerchio, Elementi grafici, Ambra&#10;&#10;Descrizione generata automaticamente">
            <a:extLst>
              <a:ext uri="{FF2B5EF4-FFF2-40B4-BE49-F238E27FC236}">
                <a16:creationId xmlns:a16="http://schemas.microsoft.com/office/drawing/2014/main" id="{0F84954E-4AFF-DA63-29D5-78B3B83DFC0E}"/>
              </a:ext>
            </a:extLst>
          </p:cNvPr>
          <p:cNvPicPr>
            <a:picLocks noChangeAspect="1"/>
          </p:cNvPicPr>
          <p:nvPr/>
        </p:nvPicPr>
        <p:blipFill>
          <a:blip r:embed="rId3"/>
          <a:stretch>
            <a:fillRect/>
          </a:stretch>
        </p:blipFill>
        <p:spPr>
          <a:xfrm>
            <a:off x="6746101" y="1260706"/>
            <a:ext cx="1288210" cy="792249"/>
          </a:xfrm>
          <a:prstGeom prst="rect">
            <a:avLst/>
          </a:prstGeom>
        </p:spPr>
      </p:pic>
      <p:grpSp>
        <p:nvGrpSpPr>
          <p:cNvPr id="28" name="Gruppo 27">
            <a:extLst>
              <a:ext uri="{FF2B5EF4-FFF2-40B4-BE49-F238E27FC236}">
                <a16:creationId xmlns:a16="http://schemas.microsoft.com/office/drawing/2014/main" id="{188CCAA0-BF54-2A37-CC49-1B8789FA3280}"/>
              </a:ext>
            </a:extLst>
          </p:cNvPr>
          <p:cNvGrpSpPr/>
          <p:nvPr/>
        </p:nvGrpSpPr>
        <p:grpSpPr>
          <a:xfrm>
            <a:off x="866193" y="1894866"/>
            <a:ext cx="1809914" cy="1196815"/>
            <a:chOff x="1301586" y="3021310"/>
            <a:chExt cx="1809914" cy="1196815"/>
          </a:xfrm>
        </p:grpSpPr>
        <p:pic>
          <p:nvPicPr>
            <p:cNvPr id="22" name="Immagine 21" descr="Immagine che contiene nero, oscurità&#10;&#10;Descrizione generata automaticamente">
              <a:extLst>
                <a:ext uri="{FF2B5EF4-FFF2-40B4-BE49-F238E27FC236}">
                  <a16:creationId xmlns:a16="http://schemas.microsoft.com/office/drawing/2014/main" id="{B4173A14-612C-CE1F-CD42-24612E5E055E}"/>
                </a:ext>
              </a:extLst>
            </p:cNvPr>
            <p:cNvPicPr>
              <a:picLocks noChangeAspect="1"/>
            </p:cNvPicPr>
            <p:nvPr/>
          </p:nvPicPr>
          <p:blipFill>
            <a:blip r:embed="rId4"/>
            <a:stretch>
              <a:fillRect/>
            </a:stretch>
          </p:blipFill>
          <p:spPr>
            <a:xfrm>
              <a:off x="1747834" y="3021310"/>
              <a:ext cx="682632" cy="868342"/>
            </a:xfrm>
            <a:prstGeom prst="rect">
              <a:avLst/>
            </a:prstGeom>
          </p:spPr>
        </p:pic>
        <p:sp>
          <p:nvSpPr>
            <p:cNvPr id="23" name="CasellaDiTesto 22">
              <a:extLst>
                <a:ext uri="{FF2B5EF4-FFF2-40B4-BE49-F238E27FC236}">
                  <a16:creationId xmlns:a16="http://schemas.microsoft.com/office/drawing/2014/main" id="{1EBC394D-5726-A88A-E0B1-3BC7D51A118D}"/>
                </a:ext>
              </a:extLst>
            </p:cNvPr>
            <p:cNvSpPr txBox="1"/>
            <p:nvPr/>
          </p:nvSpPr>
          <p:spPr>
            <a:xfrm>
              <a:off x="1301586" y="3910348"/>
              <a:ext cx="1809914" cy="307777"/>
            </a:xfrm>
            <a:prstGeom prst="rect">
              <a:avLst/>
            </a:prstGeom>
            <a:noFill/>
          </p:spPr>
          <p:txBody>
            <a:bodyPr wrap="square">
              <a:spAutoFit/>
            </a:bodyPr>
            <a:lstStyle/>
            <a:p>
              <a:r>
                <a:rPr lang="it-IT" dirty="0"/>
                <a:t>Dataset: </a:t>
              </a:r>
              <a:r>
                <a:rPr lang="it-IT" b="1" dirty="0"/>
                <a:t>ToN-IoT</a:t>
              </a:r>
              <a:r>
                <a:rPr lang="it-IT" dirty="0"/>
                <a:t> </a:t>
              </a:r>
            </a:p>
          </p:txBody>
        </p:sp>
      </p:grpSp>
      <p:sp>
        <p:nvSpPr>
          <p:cNvPr id="18" name="Rettangolo con angoli arrotondati 17">
            <a:extLst>
              <a:ext uri="{FF2B5EF4-FFF2-40B4-BE49-F238E27FC236}">
                <a16:creationId xmlns:a16="http://schemas.microsoft.com/office/drawing/2014/main" id="{B2C70D0A-B5ED-2C4C-2BBB-92CC4222BFFF}"/>
              </a:ext>
            </a:extLst>
          </p:cNvPr>
          <p:cNvSpPr/>
          <p:nvPr/>
        </p:nvSpPr>
        <p:spPr>
          <a:xfrm>
            <a:off x="2781192" y="1546608"/>
            <a:ext cx="3024864" cy="3084473"/>
          </a:xfrm>
          <a:prstGeom prst="roundRect">
            <a:avLst/>
          </a:prstGeom>
          <a:no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4" name="Immagine 23" descr="Immagine che contiene Elementi grafici, grafica, clipart, design&#10;&#10;Descrizione generata automaticamente">
            <a:extLst>
              <a:ext uri="{FF2B5EF4-FFF2-40B4-BE49-F238E27FC236}">
                <a16:creationId xmlns:a16="http://schemas.microsoft.com/office/drawing/2014/main" id="{8626A372-9070-E37F-339D-9BC5DE192F1E}"/>
              </a:ext>
            </a:extLst>
          </p:cNvPr>
          <p:cNvPicPr>
            <a:picLocks noChangeAspect="1"/>
          </p:cNvPicPr>
          <p:nvPr/>
        </p:nvPicPr>
        <p:blipFill>
          <a:blip r:embed="rId5"/>
          <a:stretch>
            <a:fillRect/>
          </a:stretch>
        </p:blipFill>
        <p:spPr>
          <a:xfrm>
            <a:off x="3010165" y="1805069"/>
            <a:ext cx="2535138" cy="897861"/>
          </a:xfrm>
          <a:prstGeom prst="rect">
            <a:avLst/>
          </a:prstGeom>
        </p:spPr>
      </p:pic>
      <p:sp>
        <p:nvSpPr>
          <p:cNvPr id="19" name="Rettangolo con angoli arrotondati 18">
            <a:extLst>
              <a:ext uri="{FF2B5EF4-FFF2-40B4-BE49-F238E27FC236}">
                <a16:creationId xmlns:a16="http://schemas.microsoft.com/office/drawing/2014/main" id="{D4041502-7970-0525-2764-1E2327D47405}"/>
              </a:ext>
            </a:extLst>
          </p:cNvPr>
          <p:cNvSpPr/>
          <p:nvPr/>
        </p:nvSpPr>
        <p:spPr>
          <a:xfrm>
            <a:off x="6032188" y="1225813"/>
            <a:ext cx="2716038" cy="3405269"/>
          </a:xfrm>
          <a:prstGeom prst="roundRect">
            <a:avLst/>
          </a:prstGeom>
          <a:no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5" name="Immagine 24" descr="Immagine che contiene schermata, Elementi grafici, Carattere, grafica&#10;&#10;Descrizione generata automaticamente">
            <a:extLst>
              <a:ext uri="{FF2B5EF4-FFF2-40B4-BE49-F238E27FC236}">
                <a16:creationId xmlns:a16="http://schemas.microsoft.com/office/drawing/2014/main" id="{EBF393E5-ED05-6DE2-B54E-48EA1DCA5979}"/>
              </a:ext>
            </a:extLst>
          </p:cNvPr>
          <p:cNvPicPr>
            <a:picLocks noChangeAspect="1"/>
          </p:cNvPicPr>
          <p:nvPr/>
        </p:nvPicPr>
        <p:blipFill>
          <a:blip r:embed="rId6"/>
          <a:stretch>
            <a:fillRect/>
          </a:stretch>
        </p:blipFill>
        <p:spPr>
          <a:xfrm>
            <a:off x="6574841" y="3842400"/>
            <a:ext cx="1693484" cy="684009"/>
          </a:xfrm>
          <a:prstGeom prst="rect">
            <a:avLst/>
          </a:prstGeom>
        </p:spPr>
      </p:pic>
      <p:pic>
        <p:nvPicPr>
          <p:cNvPr id="26" name="Immagine 25" descr="Immagine che contiene Elementi grafici, Carattere, grafica, logo&#10;&#10;Descrizione generata automaticamente">
            <a:extLst>
              <a:ext uri="{FF2B5EF4-FFF2-40B4-BE49-F238E27FC236}">
                <a16:creationId xmlns:a16="http://schemas.microsoft.com/office/drawing/2014/main" id="{C8E942A0-806A-6D03-FAD8-BB297E6F623D}"/>
              </a:ext>
            </a:extLst>
          </p:cNvPr>
          <p:cNvPicPr>
            <a:picLocks noChangeAspect="1"/>
          </p:cNvPicPr>
          <p:nvPr/>
        </p:nvPicPr>
        <p:blipFill>
          <a:blip r:embed="rId7"/>
          <a:stretch>
            <a:fillRect/>
          </a:stretch>
        </p:blipFill>
        <p:spPr>
          <a:xfrm>
            <a:off x="6522387" y="3140209"/>
            <a:ext cx="1745938" cy="784308"/>
          </a:xfrm>
          <a:prstGeom prst="rect">
            <a:avLst/>
          </a:prstGeom>
        </p:spPr>
      </p:pic>
      <p:pic>
        <p:nvPicPr>
          <p:cNvPr id="32" name="Immagine 31" descr="Immagine che contiene Elementi grafici, Carattere, logo, grafica&#10;&#10;Descrizione generata automaticamente">
            <a:extLst>
              <a:ext uri="{FF2B5EF4-FFF2-40B4-BE49-F238E27FC236}">
                <a16:creationId xmlns:a16="http://schemas.microsoft.com/office/drawing/2014/main" id="{B9C3AA07-2CF1-93D0-34D5-294BA4E9C2F8}"/>
              </a:ext>
            </a:extLst>
          </p:cNvPr>
          <p:cNvPicPr>
            <a:picLocks noChangeAspect="1"/>
          </p:cNvPicPr>
          <p:nvPr/>
        </p:nvPicPr>
        <p:blipFill>
          <a:blip r:embed="rId8"/>
          <a:stretch>
            <a:fillRect/>
          </a:stretch>
        </p:blipFill>
        <p:spPr>
          <a:xfrm>
            <a:off x="2934635" y="2551022"/>
            <a:ext cx="2717978" cy="1358989"/>
          </a:xfrm>
          <a:prstGeom prst="rect">
            <a:avLst/>
          </a:prstGeom>
        </p:spPr>
      </p:pic>
      <p:pic>
        <p:nvPicPr>
          <p:cNvPr id="8" name="Immagine 7" descr="Immagine che contiene testo, Carattere, Elementi grafici, logo&#10;&#10;Descrizione generata automaticamente">
            <a:extLst>
              <a:ext uri="{FF2B5EF4-FFF2-40B4-BE49-F238E27FC236}">
                <a16:creationId xmlns:a16="http://schemas.microsoft.com/office/drawing/2014/main" id="{489AC6A7-91BD-BD52-BCCD-185A64449D7A}"/>
              </a:ext>
            </a:extLst>
          </p:cNvPr>
          <p:cNvPicPr>
            <a:picLocks noChangeAspect="1"/>
          </p:cNvPicPr>
          <p:nvPr/>
        </p:nvPicPr>
        <p:blipFill>
          <a:blip r:embed="rId9"/>
          <a:stretch>
            <a:fillRect/>
          </a:stretch>
        </p:blipFill>
        <p:spPr>
          <a:xfrm>
            <a:off x="6298557" y="2606968"/>
            <a:ext cx="2183299" cy="483031"/>
          </a:xfrm>
          <a:prstGeom prst="rect">
            <a:avLst/>
          </a:prstGeom>
        </p:spPr>
      </p:pic>
      <p:pic>
        <p:nvPicPr>
          <p:cNvPr id="12" name="Immagine 11" descr="Immagine che contiene Carattere, Elementi grafici, logo, simbolo&#10;&#10;Descrizione generata automaticamente">
            <a:extLst>
              <a:ext uri="{FF2B5EF4-FFF2-40B4-BE49-F238E27FC236}">
                <a16:creationId xmlns:a16="http://schemas.microsoft.com/office/drawing/2014/main" id="{F418DB8B-7521-A14A-A3E5-2654616AD3AF}"/>
              </a:ext>
            </a:extLst>
          </p:cNvPr>
          <p:cNvPicPr>
            <a:picLocks noChangeAspect="1"/>
          </p:cNvPicPr>
          <p:nvPr/>
        </p:nvPicPr>
        <p:blipFill>
          <a:blip r:embed="rId10"/>
          <a:stretch>
            <a:fillRect/>
          </a:stretch>
        </p:blipFill>
        <p:spPr>
          <a:xfrm>
            <a:off x="6496169" y="1997851"/>
            <a:ext cx="1743073" cy="435768"/>
          </a:xfrm>
          <a:prstGeom prst="rect">
            <a:avLst/>
          </a:prstGeom>
        </p:spPr>
      </p:pic>
      <p:sp>
        <p:nvSpPr>
          <p:cNvPr id="3" name="CasellaDiTesto 2">
            <a:extLst>
              <a:ext uri="{FF2B5EF4-FFF2-40B4-BE49-F238E27FC236}">
                <a16:creationId xmlns:a16="http://schemas.microsoft.com/office/drawing/2014/main" id="{2D2B564A-B581-0A6D-D2AD-EFCBF017D292}"/>
              </a:ext>
            </a:extLst>
          </p:cNvPr>
          <p:cNvSpPr txBox="1"/>
          <p:nvPr/>
        </p:nvSpPr>
        <p:spPr>
          <a:xfrm>
            <a:off x="662144" y="3016187"/>
            <a:ext cx="1938870" cy="1569660"/>
          </a:xfrm>
          <a:prstGeom prst="rect">
            <a:avLst/>
          </a:prstGeom>
          <a:noFill/>
        </p:spPr>
        <p:txBody>
          <a:bodyPr wrap="square">
            <a:spAutoFit/>
          </a:bodyPr>
          <a:lstStyle/>
          <a:p>
            <a:pPr marL="146050" lvl="0" algn="l" rtl="0">
              <a:spcBef>
                <a:spcPts val="0"/>
              </a:spcBef>
              <a:spcAft>
                <a:spcPts val="0"/>
              </a:spcAft>
              <a:buSzPts val="1300"/>
            </a:pP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ToN-IoT contiene 211 mila record suddivisi in 8 classi di attacco differenti: Injection, DoS, DDoS, XSS, Password, Backdoor, Ransomware e Scanning.</a:t>
            </a:r>
            <a:endParaRPr lang="it-IT"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asellaDiTesto 3">
            <a:extLst>
              <a:ext uri="{FF2B5EF4-FFF2-40B4-BE49-F238E27FC236}">
                <a16:creationId xmlns:a16="http://schemas.microsoft.com/office/drawing/2014/main" id="{53D5B00D-6F0F-4E85-EDDE-432E3B52ACE4}"/>
              </a:ext>
            </a:extLst>
          </p:cNvPr>
          <p:cNvSpPr txBox="1"/>
          <p:nvPr/>
        </p:nvSpPr>
        <p:spPr>
          <a:xfrm>
            <a:off x="2885022" y="3707344"/>
            <a:ext cx="2852690" cy="830997"/>
          </a:xfrm>
          <a:prstGeom prst="rect">
            <a:avLst/>
          </a:prstGeom>
          <a:noFill/>
        </p:spPr>
        <p:txBody>
          <a:bodyPr wrap="square">
            <a:spAutoFit/>
          </a:bodyPr>
          <a:lstStyle/>
          <a:p>
            <a:pPr marL="146050" lvl="0" algn="l" rtl="0">
              <a:spcBef>
                <a:spcPts val="0"/>
              </a:spcBef>
              <a:spcAft>
                <a:spcPts val="0"/>
              </a:spcAft>
              <a:buSzPts val="1300"/>
            </a:pP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È stata utilizzata una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Graph Convolutional Network (GCN)</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un tipo di GNN che apprende tenendo conto dell'intera struttura del grafo.</a:t>
            </a:r>
          </a:p>
        </p:txBody>
      </p:sp>
    </p:spTree>
    <p:extLst>
      <p:ext uri="{BB962C8B-B14F-4D97-AF65-F5344CB8AC3E}">
        <p14:creationId xmlns:p14="http://schemas.microsoft.com/office/powerpoint/2010/main" val="3179597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Grafo di Explainability</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8</a:t>
            </a:fld>
            <a:endParaRPr/>
          </a:p>
        </p:txBody>
      </p:sp>
      <p:sp>
        <p:nvSpPr>
          <p:cNvPr id="181" name="Google Shape;181;p21"/>
          <p:cNvSpPr/>
          <p:nvPr/>
        </p:nvSpPr>
        <p:spPr>
          <a:xfrm>
            <a:off x="5271300" y="3625925"/>
            <a:ext cx="1086300" cy="535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txBox="1">
            <a:spLocks noGrp="1"/>
          </p:cNvSpPr>
          <p:nvPr>
            <p:ph type="body" idx="2"/>
          </p:nvPr>
        </p:nvSpPr>
        <p:spPr>
          <a:xfrm>
            <a:off x="6258017"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4.   Risultati</a:t>
            </a:r>
            <a:endParaRPr sz="1400" dirty="0">
              <a:solidFill>
                <a:schemeClr val="bg1"/>
              </a:solidFill>
            </a:endParaRPr>
          </a:p>
        </p:txBody>
      </p:sp>
      <p:sp>
        <p:nvSpPr>
          <p:cNvPr id="9" name="CasellaDiTesto 8">
            <a:extLst>
              <a:ext uri="{FF2B5EF4-FFF2-40B4-BE49-F238E27FC236}">
                <a16:creationId xmlns:a16="http://schemas.microsoft.com/office/drawing/2014/main" id="{A201E1A8-58AA-F5CC-098F-8B7FF6443FF6}"/>
              </a:ext>
            </a:extLst>
          </p:cNvPr>
          <p:cNvSpPr txBox="1"/>
          <p:nvPr/>
        </p:nvSpPr>
        <p:spPr>
          <a:xfrm>
            <a:off x="587164" y="1263039"/>
            <a:ext cx="8099636" cy="461665"/>
          </a:xfrm>
          <a:prstGeom prst="rect">
            <a:avLst/>
          </a:prstGeom>
          <a:noFill/>
        </p:spPr>
        <p:txBody>
          <a:bodyPr wrap="square">
            <a:spAutoFit/>
          </a:bodyPr>
          <a:lstStyle/>
          <a:p>
            <a:pPr marL="146050" lvl="0" algn="l" rtl="0">
              <a:spcBef>
                <a:spcPts val="0"/>
              </a:spcBef>
              <a:spcAft>
                <a:spcPts val="0"/>
              </a:spcAft>
              <a:buSzPts val="1300"/>
            </a:pP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Uno dei principali problemi affrontati riguarda la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visualizzazione dei risultati</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infatti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PyG offre visualizzazioni limitate.  </a:t>
            </a:r>
            <a:r>
              <a:rPr lang="it-IT" sz="120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a:t>
            </a:r>
            <a:r>
              <a:rPr lang="it-IT" sz="1200" dirty="0">
                <a:latin typeface="Helvetica Neue" panose="02000503000000020004" pitchFamily="2" charset="0"/>
                <a:ea typeface="Helvetica Neue" panose="02000503000000020004" pitchFamily="2" charset="0"/>
                <a:cs typeface="Helvetica Neue" panose="02000503000000020004" pitchFamily="2" charset="0"/>
              </a:rPr>
              <a:t>uesta</a:t>
            </a:r>
            <a:r>
              <a:rPr lang="it-IT" sz="1200" b="1" dirty="0">
                <a:latin typeface="Helvetica Neue" panose="02000503000000020004" pitchFamily="2" charset="0"/>
                <a:ea typeface="Helvetica Neue" panose="02000503000000020004" pitchFamily="2" charset="0"/>
                <a:cs typeface="Helvetica Neue" panose="02000503000000020004" pitchFamily="2" charset="0"/>
              </a:rPr>
              <a:t>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limitazione ha motivato la ricerca a sviluppare una nuova modalità di visualizzazione.</a:t>
            </a:r>
            <a:endParaRPr lang="it-IT"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Immagine 4" descr="Immagine che contiene linea, diagramma&#10;&#10;Descrizione generata automaticamente">
            <a:extLst>
              <a:ext uri="{FF2B5EF4-FFF2-40B4-BE49-F238E27FC236}">
                <a16:creationId xmlns:a16="http://schemas.microsoft.com/office/drawing/2014/main" id="{4062D67A-9DFA-1E08-9F62-55F86A61CA8E}"/>
              </a:ext>
            </a:extLst>
          </p:cNvPr>
          <p:cNvPicPr>
            <a:picLocks noChangeAspect="1"/>
          </p:cNvPicPr>
          <p:nvPr/>
        </p:nvPicPr>
        <p:blipFill>
          <a:blip r:embed="rId3"/>
          <a:stretch>
            <a:fillRect/>
          </a:stretch>
        </p:blipFill>
        <p:spPr>
          <a:xfrm>
            <a:off x="3821987" y="2051236"/>
            <a:ext cx="5045870" cy="2556574"/>
          </a:xfrm>
          <a:prstGeom prst="rect">
            <a:avLst/>
          </a:prstGeom>
        </p:spPr>
      </p:pic>
      <p:sp>
        <p:nvSpPr>
          <p:cNvPr id="2" name="Rettangolo 1">
            <a:extLst>
              <a:ext uri="{FF2B5EF4-FFF2-40B4-BE49-F238E27FC236}">
                <a16:creationId xmlns:a16="http://schemas.microsoft.com/office/drawing/2014/main" id="{94B93E2B-97CF-FB6F-916B-96C196A66302}"/>
              </a:ext>
            </a:extLst>
          </p:cNvPr>
          <p:cNvSpPr/>
          <p:nvPr/>
        </p:nvSpPr>
        <p:spPr>
          <a:xfrm>
            <a:off x="6643195" y="2958958"/>
            <a:ext cx="1163718" cy="1119882"/>
          </a:xfrm>
          <a:prstGeom prst="rect">
            <a:avLst/>
          </a:prstGeom>
          <a:noFill/>
          <a:ln cmpd="sng">
            <a:solidFill>
              <a:srgbClr val="FFC000">
                <a:alpha val="86379"/>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6466922E-E740-C034-E19B-C7814DA64313}"/>
              </a:ext>
            </a:extLst>
          </p:cNvPr>
          <p:cNvSpPr txBox="1"/>
          <p:nvPr/>
        </p:nvSpPr>
        <p:spPr>
          <a:xfrm>
            <a:off x="576890" y="1765649"/>
            <a:ext cx="3820449" cy="769441"/>
          </a:xfrm>
          <a:prstGeom prst="rect">
            <a:avLst/>
          </a:prstGeom>
          <a:noFill/>
        </p:spPr>
        <p:txBody>
          <a:bodyPr wrap="square">
            <a:spAutoFit/>
          </a:bodyPr>
          <a:lstStyle/>
          <a:p>
            <a:pPr marL="146050" indent="0" algn="l">
              <a:buNone/>
            </a:pP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L’esempio rappresenta </a:t>
            </a:r>
            <a:r>
              <a:rPr lang="it-IT" sz="11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 sotto-grafo</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di test </a:t>
            </a:r>
            <a:r>
              <a:rPr lang="it-IT" sz="11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semplificato</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 cui sono </a:t>
            </a:r>
            <a:r>
              <a:rPr lang="it-IT" sz="11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riportati i </a:t>
            </a:r>
            <a:r>
              <a:rPr lang="it-IT" sz="1100" b="1"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netflow</a:t>
            </a:r>
            <a:r>
              <a:rPr lang="it-IT" sz="11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più importanti secondo GNNExplainer </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di una NIDS-GCN addestrata per classificare attacchi DDoS, in cui:</a:t>
            </a:r>
          </a:p>
        </p:txBody>
      </p:sp>
      <p:sp>
        <p:nvSpPr>
          <p:cNvPr id="182" name="Google Shape;182;p21"/>
          <p:cNvSpPr txBox="1">
            <a:spLocks noGrp="1"/>
          </p:cNvSpPr>
          <p:nvPr>
            <p:ph type="body" idx="1"/>
          </p:nvPr>
        </p:nvSpPr>
        <p:spPr>
          <a:xfrm>
            <a:off x="346488" y="2535090"/>
            <a:ext cx="3680981" cy="2374901"/>
          </a:xfrm>
          <a:prstGeom prst="rect">
            <a:avLst/>
          </a:prstGeom>
        </p:spPr>
        <p:txBody>
          <a:bodyPr spcFirstLastPara="1" wrap="square" lIns="91425" tIns="91425" rIns="91425" bIns="91425" anchor="t" anchorCtr="0">
            <a:noAutofit/>
          </a:bodyPr>
          <a:lstStyle/>
          <a:p>
            <a:pPr algn="l">
              <a:lnSpc>
                <a:spcPct val="100000"/>
              </a:lnSpc>
              <a:buFont typeface="Arial" panose="020B0604020202020204" pitchFamily="34" charset="0"/>
              <a:buChar char="•"/>
            </a:pPr>
            <a:r>
              <a:rPr lang="it-IT" sz="1100" dirty="0"/>
              <a:t>Ogni</a:t>
            </a:r>
            <a:r>
              <a:rPr lang="it-IT" sz="1100" b="0" i="0" u="none" strike="noStrike" dirty="0">
                <a:solidFill>
                  <a:srgbClr val="000000"/>
                </a:solidFill>
                <a:effectLst/>
              </a:rPr>
              <a:t> </a:t>
            </a:r>
            <a:r>
              <a:rPr lang="it-IT" sz="1100" b="1" i="0" u="none" strike="noStrike" dirty="0">
                <a:solidFill>
                  <a:srgbClr val="000000"/>
                </a:solidFill>
                <a:effectLst/>
              </a:rPr>
              <a:t>nodo </a:t>
            </a:r>
            <a:r>
              <a:rPr lang="it-IT" sz="1100" b="0" i="0" u="none" strike="noStrike" dirty="0">
                <a:solidFill>
                  <a:srgbClr val="000000"/>
                </a:solidFill>
                <a:effectLst/>
              </a:rPr>
              <a:t>rappresenta un singolo  </a:t>
            </a:r>
            <a:r>
              <a:rPr lang="it-IT" sz="1100" b="1" i="0" u="none" strike="noStrike" dirty="0">
                <a:solidFill>
                  <a:srgbClr val="000000"/>
                </a:solidFill>
                <a:effectLst/>
              </a:rPr>
              <a:t>host</a:t>
            </a:r>
            <a:r>
              <a:rPr lang="it-IT" sz="1100" b="0" i="0" u="none" strike="noStrike" dirty="0">
                <a:solidFill>
                  <a:srgbClr val="000000"/>
                </a:solidFill>
                <a:effectLst/>
              </a:rPr>
              <a:t>, identificati da un ID univoco.</a:t>
            </a:r>
          </a:p>
          <a:p>
            <a:pPr algn="l">
              <a:lnSpc>
                <a:spcPct val="100000"/>
              </a:lnSpc>
              <a:buFont typeface="Arial" panose="020B0604020202020204" pitchFamily="34" charset="0"/>
              <a:buChar char="•"/>
            </a:pPr>
            <a:endParaRPr lang="it-IT" sz="1100" b="0" i="0" u="none" strike="noStrike" dirty="0">
              <a:solidFill>
                <a:srgbClr val="000000"/>
              </a:solidFill>
              <a:effectLst/>
            </a:endParaRPr>
          </a:p>
          <a:p>
            <a:pPr algn="l">
              <a:lnSpc>
                <a:spcPct val="100000"/>
              </a:lnSpc>
              <a:buFont typeface="Arial" panose="020B0604020202020204" pitchFamily="34" charset="0"/>
              <a:buChar char="•"/>
            </a:pPr>
            <a:r>
              <a:rPr lang="it-IT" sz="1100" b="0" i="0" u="none" strike="noStrike" dirty="0">
                <a:solidFill>
                  <a:srgbClr val="000000"/>
                </a:solidFill>
                <a:effectLst/>
              </a:rPr>
              <a:t>Gli </a:t>
            </a:r>
            <a:r>
              <a:rPr lang="it-IT" sz="1100" b="1" i="0" u="none" strike="noStrike" dirty="0">
                <a:solidFill>
                  <a:srgbClr val="000000"/>
                </a:solidFill>
                <a:effectLst/>
              </a:rPr>
              <a:t>edge</a:t>
            </a:r>
            <a:r>
              <a:rPr lang="it-IT" sz="1100" b="0" i="0" u="none" strike="noStrike" dirty="0">
                <a:solidFill>
                  <a:srgbClr val="000000"/>
                </a:solidFill>
                <a:effectLst/>
              </a:rPr>
              <a:t> rappresentano i </a:t>
            </a:r>
            <a:r>
              <a:rPr lang="it-IT" sz="1100" b="1" i="0" u="none" strike="noStrike" dirty="0">
                <a:solidFill>
                  <a:srgbClr val="000000"/>
                </a:solidFill>
                <a:effectLst/>
              </a:rPr>
              <a:t>netflow tra due host</a:t>
            </a:r>
            <a:r>
              <a:rPr lang="it-IT" sz="1100" b="0" i="0" u="none" strike="noStrike" dirty="0">
                <a:solidFill>
                  <a:srgbClr val="000000"/>
                </a:solidFill>
                <a:effectLst/>
              </a:rPr>
              <a:t>, con i netflow malevoli indicati in rosso e quelli benigni in blu. </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Ogni </a:t>
            </a:r>
            <a:r>
              <a:rPr lang="it-IT" sz="1100" b="0"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edge</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è orientato da un nodo sorgente a un nodo destinazione.</a:t>
            </a:r>
          </a:p>
          <a:p>
            <a:pPr algn="l">
              <a:lnSpc>
                <a:spcPct val="100000"/>
              </a:lnSpc>
              <a:buFont typeface="Arial" panose="020B0604020202020204" pitchFamily="34" charset="0"/>
              <a:buChar char="•"/>
            </a:pPr>
            <a:endParaRPr lang="it-IT" sz="1100" b="0" i="0" u="none" strike="noStrike" dirty="0">
              <a:solidFill>
                <a:srgbClr val="000000"/>
              </a:solidFill>
              <a:effectLst/>
            </a:endParaRPr>
          </a:p>
          <a:p>
            <a:pPr algn="l">
              <a:lnSpc>
                <a:spcPct val="100000"/>
              </a:lnSpc>
              <a:buFont typeface="Arial" panose="020B0604020202020204" pitchFamily="34" charset="0"/>
              <a:buChar char="•"/>
            </a:pPr>
            <a:r>
              <a:rPr lang="it-IT" sz="1100" b="1" i="0" u="none" strike="noStrike" dirty="0">
                <a:solidFill>
                  <a:srgbClr val="000000"/>
                </a:solidFill>
                <a:effectLst/>
              </a:rPr>
              <a:t>Lo spessore degli edge è determinato dall'importanza </a:t>
            </a:r>
            <a:r>
              <a:rPr lang="it-IT" sz="1100" b="0" i="0" u="none" strike="noStrike" dirty="0">
                <a:solidFill>
                  <a:srgbClr val="000000"/>
                </a:solidFill>
                <a:effectLst/>
              </a:rPr>
              <a:t>che il relativo algoritmo ha assegnato a ciascun netflow.</a:t>
            </a:r>
          </a:p>
          <a:p>
            <a:pPr marL="146050" indent="0">
              <a:buNone/>
            </a:pPr>
            <a:endParaRPr lang="it-IT" sz="11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26329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6" name="Immagine 5" descr="Immagine che contiene testo, schermata, Carattere, numero&#10;&#10;Descrizione generata automaticamente">
            <a:extLst>
              <a:ext uri="{FF2B5EF4-FFF2-40B4-BE49-F238E27FC236}">
                <a16:creationId xmlns:a16="http://schemas.microsoft.com/office/drawing/2014/main" id="{739ADC9E-2797-372A-03C8-60109F8CC735}"/>
              </a:ext>
            </a:extLst>
          </p:cNvPr>
          <p:cNvPicPr>
            <a:picLocks noChangeAspect="1"/>
          </p:cNvPicPr>
          <p:nvPr/>
        </p:nvPicPr>
        <p:blipFill>
          <a:blip r:embed="rId3"/>
          <a:stretch>
            <a:fillRect/>
          </a:stretch>
        </p:blipFill>
        <p:spPr>
          <a:xfrm>
            <a:off x="5596539" y="1289510"/>
            <a:ext cx="2671140" cy="3460341"/>
          </a:xfrm>
          <a:prstGeom prst="rect">
            <a:avLst/>
          </a:prstGeom>
        </p:spPr>
      </p:pic>
      <p:sp>
        <p:nvSpPr>
          <p:cNvPr id="177" name="Google Shape;177;p21"/>
          <p:cNvSpPr txBox="1">
            <a:spLocks noGrp="1"/>
          </p:cNvSpPr>
          <p:nvPr>
            <p:ph type="title"/>
          </p:nvPr>
        </p:nvSpPr>
        <p:spPr>
          <a:xfrm>
            <a:off x="727799" y="816779"/>
            <a:ext cx="8023995"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a:t>
            </a:r>
            <a:r>
              <a:rPr lang="it" dirty="0"/>
              <a:t>onfronto tra Explainability Structural Attack </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9</a:t>
            </a:fld>
            <a:endParaRPr/>
          </a:p>
        </p:txBody>
      </p:sp>
      <p:sp>
        <p:nvSpPr>
          <p:cNvPr id="183" name="Google Shape;183;p21"/>
          <p:cNvSpPr txBox="1">
            <a:spLocks noGrp="1"/>
          </p:cNvSpPr>
          <p:nvPr>
            <p:ph type="body" idx="2"/>
          </p:nvPr>
        </p:nvSpPr>
        <p:spPr>
          <a:xfrm>
            <a:off x="6258017"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4.   Risultati</a:t>
            </a:r>
            <a:endParaRPr sz="1400" dirty="0">
              <a:solidFill>
                <a:schemeClr val="bg1"/>
              </a:solidFill>
            </a:endParaRPr>
          </a:p>
        </p:txBody>
      </p:sp>
      <p:sp>
        <p:nvSpPr>
          <p:cNvPr id="10" name="Google Shape;182;p21">
            <a:extLst>
              <a:ext uri="{FF2B5EF4-FFF2-40B4-BE49-F238E27FC236}">
                <a16:creationId xmlns:a16="http://schemas.microsoft.com/office/drawing/2014/main" id="{6ADA71F4-A5C5-675A-1201-85BDCEDBBE3C}"/>
              </a:ext>
            </a:extLst>
          </p:cNvPr>
          <p:cNvSpPr txBox="1">
            <a:spLocks noGrp="1"/>
          </p:cNvSpPr>
          <p:nvPr>
            <p:ph type="body" idx="1"/>
          </p:nvPr>
        </p:nvSpPr>
        <p:spPr>
          <a:xfrm>
            <a:off x="0" y="1689459"/>
            <a:ext cx="5677560" cy="3681882"/>
          </a:xfrm>
          <a:prstGeom prst="rect">
            <a:avLst/>
          </a:prstGeom>
        </p:spPr>
        <p:txBody>
          <a:bodyPr spcFirstLastPara="1" wrap="square" lIns="91425" tIns="91425" rIns="91425" bIns="91425" anchor="t" anchorCtr="0">
            <a:noAutofit/>
          </a:bodyPr>
          <a:lstStyle/>
          <a:p>
            <a:pPr marL="146050" indent="0" algn="l">
              <a:lnSpc>
                <a:spcPct val="100000"/>
              </a:lnSpc>
              <a:buNone/>
            </a:pPr>
            <a:endParaRPr lang="it-IT" sz="1200" b="0" i="0" u="none" strike="noStrike" dirty="0">
              <a:solidFill>
                <a:srgbClr val="000000"/>
              </a:solidFill>
              <a:effectLst/>
            </a:endParaRPr>
          </a:p>
          <a:p>
            <a:pPr algn="l">
              <a:lnSpc>
                <a:spcPct val="100000"/>
              </a:lnSpc>
            </a:pPr>
            <a:r>
              <a:rPr lang="it-IT" sz="1200" b="0" i="0" u="none" strike="noStrike" dirty="0">
                <a:solidFill>
                  <a:srgbClr val="000000"/>
                </a:solidFill>
                <a:effectLst/>
              </a:rPr>
              <a:t>I quattro blocchi mostrano i valori della Detection Rate </a:t>
            </a:r>
            <a:r>
              <a:rPr lang="it-IT" sz="1200" b="1" i="0" u="none" strike="noStrike" dirty="0">
                <a:solidFill>
                  <a:srgbClr val="000000"/>
                </a:solidFill>
                <a:effectLst/>
              </a:rPr>
              <a:t>del  NIDS-GNN</a:t>
            </a:r>
            <a:r>
              <a:rPr lang="it-IT" sz="1200" b="0" i="0" u="none" strike="noStrike" dirty="0">
                <a:solidFill>
                  <a:srgbClr val="000000"/>
                </a:solidFill>
                <a:effectLst/>
              </a:rPr>
              <a:t> </a:t>
            </a:r>
            <a:r>
              <a:rPr lang="it-IT" sz="1200" i="0" u="none" strike="noStrike" dirty="0">
                <a:solidFill>
                  <a:srgbClr val="000000"/>
                </a:solidFill>
                <a:effectLst/>
              </a:rPr>
              <a:t>per ciascun algoritmo utilizzato durante l’attacco.</a:t>
            </a:r>
            <a:endParaRPr lang="it-IT" sz="1200" b="0" i="0" u="none" strike="noStrike" dirty="0">
              <a:solidFill>
                <a:srgbClr val="000000"/>
              </a:solidFill>
              <a:effectLst/>
            </a:endParaRPr>
          </a:p>
          <a:p>
            <a:pPr algn="l">
              <a:lnSpc>
                <a:spcPct val="100000"/>
              </a:lnSpc>
            </a:pPr>
            <a:endParaRPr lang="it-IT" sz="1200" dirty="0"/>
          </a:p>
          <a:p>
            <a:pPr algn="l">
              <a:lnSpc>
                <a:spcPct val="100000"/>
              </a:lnSpc>
            </a:pPr>
            <a:r>
              <a:rPr lang="it-IT" sz="1200" b="0" i="0" u="none" strike="noStrike" dirty="0">
                <a:solidFill>
                  <a:srgbClr val="000000"/>
                </a:solidFill>
                <a:effectLst/>
              </a:rPr>
              <a:t>Questi valori sono calcolati considerando una </a:t>
            </a:r>
            <a:r>
              <a:rPr lang="it-IT" sz="1200" b="1" i="0" u="none" strike="noStrike" dirty="0">
                <a:solidFill>
                  <a:srgbClr val="000000"/>
                </a:solidFill>
                <a:effectLst/>
              </a:rPr>
              <a:t>quantità crescente di flussi positivi </a:t>
            </a:r>
            <a:r>
              <a:rPr lang="it-IT" sz="1200" dirty="0"/>
              <a:t>inseriti</a:t>
            </a:r>
            <a:r>
              <a:rPr lang="it-IT" sz="1200" b="0" i="0" u="none" strike="noStrike" dirty="0">
                <a:solidFill>
                  <a:srgbClr val="000000"/>
                </a:solidFill>
                <a:effectLst/>
              </a:rPr>
              <a:t>, originati </a:t>
            </a:r>
            <a:r>
              <a:rPr lang="it-IT" sz="1200" b="1" i="0" u="none" strike="noStrike" dirty="0">
                <a:solidFill>
                  <a:srgbClr val="000000"/>
                </a:solidFill>
                <a:effectLst/>
              </a:rPr>
              <a:t>dai 100 indirizzi IP </a:t>
            </a:r>
            <a:r>
              <a:rPr lang="it-IT" sz="1200" i="0" u="none" strike="noStrike" dirty="0">
                <a:solidFill>
                  <a:srgbClr val="000000"/>
                </a:solidFill>
                <a:effectLst/>
              </a:rPr>
              <a:t>sorgenti contenuti </a:t>
            </a:r>
            <a:r>
              <a:rPr lang="it-IT" sz="1200" b="1" i="0" u="none" strike="noStrike" dirty="0">
                <a:solidFill>
                  <a:srgbClr val="000000"/>
                </a:solidFill>
                <a:effectLst/>
              </a:rPr>
              <a:t>nei </a:t>
            </a:r>
            <a:r>
              <a:rPr lang="it-IT" sz="1200" b="1" i="0" u="none" strike="noStrike" dirty="0" err="1">
                <a:solidFill>
                  <a:srgbClr val="000000"/>
                </a:solidFill>
                <a:effectLst/>
              </a:rPr>
              <a:t>netflow</a:t>
            </a:r>
            <a:r>
              <a:rPr lang="it-IT" sz="1200" b="1" i="0" u="none" strike="noStrike" dirty="0">
                <a:solidFill>
                  <a:srgbClr val="000000"/>
                </a:solidFill>
                <a:effectLst/>
              </a:rPr>
              <a:t> malevoli </a:t>
            </a:r>
            <a:r>
              <a:rPr lang="it-IT" sz="1200" i="0" u="none" strike="noStrike" dirty="0">
                <a:solidFill>
                  <a:srgbClr val="000000"/>
                </a:solidFill>
                <a:effectLst/>
              </a:rPr>
              <a:t>contrassegnati come </a:t>
            </a:r>
            <a:r>
              <a:rPr lang="it-IT" sz="1200" b="1" i="0" u="none" strike="noStrike" dirty="0">
                <a:solidFill>
                  <a:srgbClr val="000000"/>
                </a:solidFill>
                <a:effectLst/>
              </a:rPr>
              <a:t>più significativi per ciascun explainer</a:t>
            </a:r>
            <a:r>
              <a:rPr lang="it-IT" sz="1200" b="0" i="0" u="none" strike="noStrike" dirty="0">
                <a:solidFill>
                  <a:srgbClr val="000000"/>
                </a:solidFill>
                <a:effectLst/>
              </a:rPr>
              <a:t>, indicati nella colonna "</a:t>
            </a:r>
            <a:r>
              <a:rPr lang="it-IT" sz="1200" b="0" i="1" u="none" strike="noStrike" dirty="0" err="1">
                <a:solidFill>
                  <a:srgbClr val="000000"/>
                </a:solidFill>
                <a:effectLst/>
              </a:rPr>
              <a:t>amount</a:t>
            </a:r>
            <a:r>
              <a:rPr lang="it-IT" sz="1200" b="0" i="0" u="none" strike="noStrike" dirty="0">
                <a:solidFill>
                  <a:srgbClr val="000000"/>
                </a:solidFill>
                <a:effectLst/>
              </a:rPr>
              <a:t>".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 modo da effettuare un attacco mirato ai nodi più rilevanti per il sistema.</a:t>
            </a:r>
          </a:p>
          <a:p>
            <a:pPr marL="146050" indent="0" algn="l">
              <a:lnSpc>
                <a:spcPct val="100000"/>
              </a:lnSpc>
              <a:buNone/>
            </a:pPr>
            <a:endPar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lnSpc>
                <a:spcPct val="100000"/>
              </a:lnSpc>
            </a:pPr>
            <a:r>
              <a:rPr lang="it-IT" sz="1200" b="0" i="0" u="none" strike="noStrike" dirty="0">
                <a:solidFill>
                  <a:srgbClr val="000000"/>
                </a:solidFill>
                <a:effectLst/>
              </a:rPr>
              <a:t>"</a:t>
            </a:r>
            <a:r>
              <a:rPr lang="it-IT" sz="1200" b="1" i="1" u="none" strike="noStrike" dirty="0" err="1">
                <a:solidFill>
                  <a:srgbClr val="000000"/>
                </a:solidFill>
                <a:effectLst/>
              </a:rPr>
              <a:t>amount</a:t>
            </a:r>
            <a:r>
              <a:rPr lang="it-IT" sz="1200" b="1" i="1" u="none" strike="noStrike" dirty="0">
                <a:solidFill>
                  <a:srgbClr val="000000"/>
                </a:solidFill>
                <a:effectLst/>
              </a:rPr>
              <a:t> 0</a:t>
            </a:r>
            <a:r>
              <a:rPr lang="it-IT" sz="1200" b="0" i="0" u="none" strike="noStrike" dirty="0">
                <a:solidFill>
                  <a:srgbClr val="000000"/>
                </a:solidFill>
                <a:effectLst/>
              </a:rPr>
              <a:t>" rappresenta le prestazioni del modello </a:t>
            </a:r>
            <a:r>
              <a:rPr lang="it-IT" sz="1200" b="1" i="0" u="none" strike="noStrike" dirty="0">
                <a:solidFill>
                  <a:srgbClr val="000000"/>
                </a:solidFill>
                <a:effectLst/>
              </a:rPr>
              <a:t>GCN senza attacco</a:t>
            </a:r>
            <a:r>
              <a:rPr lang="it-IT" sz="1200" b="0" i="0" u="none" strike="noStrike" dirty="0">
                <a:solidFill>
                  <a:srgbClr val="000000"/>
                </a:solidFill>
                <a:effectLst/>
              </a:rPr>
              <a:t>.</a:t>
            </a:r>
          </a:p>
          <a:p>
            <a:pPr marL="146050" indent="0" algn="l">
              <a:lnSpc>
                <a:spcPct val="100000"/>
              </a:lnSpc>
              <a:buNone/>
            </a:pPr>
            <a:endParaRPr lang="it-IT" sz="1200" b="0" i="0" u="none" strike="noStrike" dirty="0">
              <a:solidFill>
                <a:srgbClr val="000000"/>
              </a:solidFill>
              <a:effectLst/>
            </a:endParaRPr>
          </a:p>
          <a:p>
            <a:pPr algn="l">
              <a:lnSpc>
                <a:spcPct val="100000"/>
              </a:lnSpc>
            </a:pPr>
            <a:r>
              <a:rPr lang="it-IT" sz="1200" b="0" i="0" u="none" strike="noStrike" dirty="0">
                <a:solidFill>
                  <a:srgbClr val="000000"/>
                </a:solidFill>
                <a:effectLst/>
              </a:rPr>
              <a:t>La significativa riduzione delle prestazioni può essere vista come un'indicazione dell'accuratezza dei </a:t>
            </a:r>
            <a:r>
              <a:rPr lang="it-IT" sz="1200" b="0" i="0" u="none" strike="noStrike" dirty="0" err="1">
                <a:solidFill>
                  <a:srgbClr val="000000"/>
                </a:solidFill>
                <a:effectLst/>
              </a:rPr>
              <a:t>netflow</a:t>
            </a:r>
            <a:r>
              <a:rPr lang="it-IT" sz="1200" b="0" i="0" u="none" strike="noStrike" dirty="0">
                <a:solidFill>
                  <a:srgbClr val="000000"/>
                </a:solidFill>
                <a:effectLst/>
              </a:rPr>
              <a:t> più rilevanti individuati dal rispettivo </a:t>
            </a:r>
            <a:r>
              <a:rPr lang="it-IT" sz="1200" b="0" i="0" u="none" strike="noStrike" dirty="0" err="1">
                <a:solidFill>
                  <a:srgbClr val="000000"/>
                </a:solidFill>
                <a:effectLst/>
              </a:rPr>
              <a:t>explainer</a:t>
            </a:r>
            <a:r>
              <a:rPr lang="it-IT" sz="1200" b="0" i="0" u="none" strike="noStrike" dirty="0">
                <a:solidFill>
                  <a:srgbClr val="000000"/>
                </a:solidFill>
                <a:effectLst/>
              </a:rPr>
              <a:t>.</a:t>
            </a:r>
          </a:p>
          <a:p>
            <a:pPr marL="146050" indent="0" algn="l">
              <a:buNone/>
            </a:pPr>
            <a:endParaRPr lang="it-IT"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CasellaDiTesto 11">
            <a:extLst>
              <a:ext uri="{FF2B5EF4-FFF2-40B4-BE49-F238E27FC236}">
                <a16:creationId xmlns:a16="http://schemas.microsoft.com/office/drawing/2014/main" id="{25355563-56E0-813F-619D-856E8D9EF0FC}"/>
              </a:ext>
            </a:extLst>
          </p:cNvPr>
          <p:cNvSpPr txBox="1"/>
          <p:nvPr/>
        </p:nvSpPr>
        <p:spPr>
          <a:xfrm>
            <a:off x="645591" y="1316596"/>
            <a:ext cx="4950946" cy="492443"/>
          </a:xfrm>
          <a:prstGeom prst="rect">
            <a:avLst/>
          </a:prstGeom>
          <a:noFill/>
        </p:spPr>
        <p:txBody>
          <a:bodyPr wrap="square">
            <a:spAutoFit/>
          </a:bodyPr>
          <a:lstStyle/>
          <a:p>
            <a:pPr marL="146050" indent="0" algn="l">
              <a:buNone/>
            </a:pPr>
            <a:r>
              <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Le Tabelle riportano le prestazioni del NIDS-GNN sotto attacco da </a:t>
            </a:r>
            <a:r>
              <a:rPr lang="it-IT" sz="13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quattro diversi Explainability Structural Attack</a:t>
            </a:r>
            <a:endPar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ttangolo 4">
            <a:extLst>
              <a:ext uri="{FF2B5EF4-FFF2-40B4-BE49-F238E27FC236}">
                <a16:creationId xmlns:a16="http://schemas.microsoft.com/office/drawing/2014/main" id="{3AD30267-CE3B-B394-DC33-04BB18479088}"/>
              </a:ext>
            </a:extLst>
          </p:cNvPr>
          <p:cNvSpPr/>
          <p:nvPr/>
        </p:nvSpPr>
        <p:spPr>
          <a:xfrm>
            <a:off x="5596538" y="1262252"/>
            <a:ext cx="1365965" cy="1768331"/>
          </a:xfrm>
          <a:prstGeom prst="rect">
            <a:avLst/>
          </a:prstGeom>
          <a:noFill/>
          <a:ln cmpd="sng">
            <a:solidFill>
              <a:srgbClr val="FF0000">
                <a:alpha val="35251"/>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00635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14990</TotalTime>
  <Words>2544</Words>
  <Application>Microsoft Macintosh PowerPoint</Application>
  <PresentationFormat>Presentazione su schermo (16:9)</PresentationFormat>
  <Paragraphs>242</Paragraphs>
  <Slides>19</Slides>
  <Notes>18</Notes>
  <HiddenSlides>2</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19</vt:i4>
      </vt:variant>
    </vt:vector>
  </HeadingPairs>
  <TitlesOfParts>
    <vt:vector size="29" baseType="lpstr">
      <vt:lpstr>Roboto</vt:lpstr>
      <vt:lpstr>Lora</vt:lpstr>
      <vt:lpstr>Helvetica Neue</vt:lpstr>
      <vt:lpstr>Lato</vt:lpstr>
      <vt:lpstr>Merriweather</vt:lpstr>
      <vt:lpstr>SFRM1095</vt:lpstr>
      <vt:lpstr>Times</vt:lpstr>
      <vt:lpstr>Arial</vt:lpstr>
      <vt:lpstr>Raleway</vt:lpstr>
      <vt:lpstr>Streamline</vt:lpstr>
      <vt:lpstr>Explainable Graph Neural Network  per Network Intrusion Detection</vt:lpstr>
      <vt:lpstr>Network Intrusion Detection System (NIDS)</vt:lpstr>
      <vt:lpstr>NIDS basato su Graph Neural Network (GNN) </vt:lpstr>
      <vt:lpstr>Applicazione di Explainable AI (XAI) </vt:lpstr>
      <vt:lpstr>Scenario di applicazione di Explainability </vt:lpstr>
      <vt:lpstr>Nuovo metodo di valutazione </vt:lpstr>
      <vt:lpstr>Scelte implementative </vt:lpstr>
      <vt:lpstr>Grafo di Explainability </vt:lpstr>
      <vt:lpstr>Confronto tra Explainability Structural Attack  </vt:lpstr>
      <vt:lpstr>Explainability Attack vs Standard Attack</vt:lpstr>
      <vt:lpstr>Conclusioni</vt:lpstr>
      <vt:lpstr> Grazie per l’attenzione</vt:lpstr>
      <vt:lpstr>Confronto tra Explainability Structural Attack  </vt:lpstr>
      <vt:lpstr>Presentazione standard di PowerPoint</vt:lpstr>
      <vt:lpstr>Explainability Structural Attack vs Standard Structural Attack </vt:lpstr>
      <vt:lpstr>Graph Neural Network (GNN)  </vt:lpstr>
      <vt:lpstr>Presentazione standard di PowerPoint</vt:lpstr>
      <vt:lpstr>GRAFO DI EXPLAINABILITY: GRAPH MASK </vt:lpstr>
      <vt:lpstr>FEATURE IMPORTANCE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ANGELO MAMMANA</cp:lastModifiedBy>
  <cp:revision>54</cp:revision>
  <dcterms:modified xsi:type="dcterms:W3CDTF">2024-07-09T05:09:47Z</dcterms:modified>
</cp:coreProperties>
</file>